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256" r:id="rId6"/>
    <p:sldId id="265" r:id="rId7"/>
    <p:sldId id="267" r:id="rId8"/>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12EB41E-F999-C1FE-B66C-80600878C22C}" name="annamaria.tielinen" initials="an" userId="S::annamaria.tielinen_hel.fi#ext#@hsydir.onmicrosoft.com::463634b9-efeb-4598-9ef9-a680a214d56b" providerId="AD"/>
  <p188:author id="{E4E00FA8-E644-9932-B146-476F2006D6E3}" name="Vuorisalo Tilda" initials="VT" userId="S::tilda.vuorisalo_hel.fi#ext#@hsydir.onmicrosoft.com::b21532b4-a258-4454-9eac-24e580e75156"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48F41F-B07A-9A36-8982-A8316FC54543}" v="5" dt="2022-05-24T13:59:49.361"/>
    <p1510:client id="{79AFDC2E-9E1E-AC8D-2AB8-C9509F932767}" v="61" dt="2022-05-19T11:05:33.098"/>
    <p1510:client id="{BF840859-3446-B436-0E01-E9C56E453205}" v="159" dt="2022-06-03T06:32:55.435"/>
    <p1510:client id="{C8F2B721-38AA-C218-C079-02843A05B313}" v="4" dt="2022-05-26T08:55:17.3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9" autoAdjust="0"/>
    <p:restoredTop sz="94660"/>
  </p:normalViewPr>
  <p:slideViewPr>
    <p:cSldViewPr snapToGrid="0">
      <p:cViewPr varScale="1">
        <p:scale>
          <a:sx n="57" d="100"/>
          <a:sy n="57" d="100"/>
        </p:scale>
        <p:origin x="880"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1.xml"/><Relationship Id="rId15" Type="http://schemas.microsoft.com/office/2018/10/relationships/authors" Target="authors.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nkanen Auli" userId="004c3348-9e5a-4b3f-9a28-475a6381c176" providerId="ADAL" clId="{81CF6023-6119-4BD5-9FD1-C1FBDC64AD7A}"/>
    <pc:docChg chg="custSel modSld">
      <pc:chgData name="Honkanen Auli" userId="004c3348-9e5a-4b3f-9a28-475a6381c176" providerId="ADAL" clId="{81CF6023-6119-4BD5-9FD1-C1FBDC64AD7A}" dt="2022-05-18T10:00:16.477" v="231" actId="20577"/>
      <pc:docMkLst>
        <pc:docMk/>
      </pc:docMkLst>
      <pc:sldChg chg="modSp mod">
        <pc:chgData name="Honkanen Auli" userId="004c3348-9e5a-4b3f-9a28-475a6381c176" providerId="ADAL" clId="{81CF6023-6119-4BD5-9FD1-C1FBDC64AD7A}" dt="2022-05-18T10:00:16.477" v="231" actId="20577"/>
        <pc:sldMkLst>
          <pc:docMk/>
          <pc:sldMk cId="697418193" sldId="256"/>
        </pc:sldMkLst>
        <pc:spChg chg="mod">
          <ac:chgData name="Honkanen Auli" userId="004c3348-9e5a-4b3f-9a28-475a6381c176" providerId="ADAL" clId="{81CF6023-6119-4BD5-9FD1-C1FBDC64AD7A}" dt="2022-05-18T10:00:16.477" v="231" actId="20577"/>
          <ac:spMkLst>
            <pc:docMk/>
            <pc:sldMk cId="697418193" sldId="256"/>
            <ac:spMk id="3" creationId="{00000000-0000-0000-0000-000000000000}"/>
          </ac:spMkLst>
        </pc:spChg>
      </pc:sldChg>
      <pc:sldChg chg="modSp mod">
        <pc:chgData name="Honkanen Auli" userId="004c3348-9e5a-4b3f-9a28-475a6381c176" providerId="ADAL" clId="{81CF6023-6119-4BD5-9FD1-C1FBDC64AD7A}" dt="2022-05-18T09:59:06.811" v="188" actId="20577"/>
        <pc:sldMkLst>
          <pc:docMk/>
          <pc:sldMk cId="998389846" sldId="265"/>
        </pc:sldMkLst>
        <pc:graphicFrameChg chg="modGraphic">
          <ac:chgData name="Honkanen Auli" userId="004c3348-9e5a-4b3f-9a28-475a6381c176" providerId="ADAL" clId="{81CF6023-6119-4BD5-9FD1-C1FBDC64AD7A}" dt="2022-05-18T09:59:06.811" v="188" actId="20577"/>
          <ac:graphicFrameMkLst>
            <pc:docMk/>
            <pc:sldMk cId="998389846" sldId="265"/>
            <ac:graphicFrameMk id="10" creationId="{14F31288-12AE-4E09-B613-F6D05202AA59}"/>
          </ac:graphicFrameMkLst>
        </pc:graphicFrameChg>
      </pc:sldChg>
      <pc:sldChg chg="modSp mod">
        <pc:chgData name="Honkanen Auli" userId="004c3348-9e5a-4b3f-9a28-475a6381c176" providerId="ADAL" clId="{81CF6023-6119-4BD5-9FD1-C1FBDC64AD7A}" dt="2022-05-18T09:58:56.291" v="170" actId="20577"/>
        <pc:sldMkLst>
          <pc:docMk/>
          <pc:sldMk cId="2832909668" sldId="267"/>
        </pc:sldMkLst>
        <pc:graphicFrameChg chg="modGraphic">
          <ac:chgData name="Honkanen Auli" userId="004c3348-9e5a-4b3f-9a28-475a6381c176" providerId="ADAL" clId="{81CF6023-6119-4BD5-9FD1-C1FBDC64AD7A}" dt="2022-05-18T09:58:56.291" v="170" actId="20577"/>
          <ac:graphicFrameMkLst>
            <pc:docMk/>
            <pc:sldMk cId="2832909668" sldId="267"/>
            <ac:graphicFrameMk id="10" creationId="{14F31288-12AE-4E09-B613-F6D05202AA59}"/>
          </ac:graphicFrameMkLst>
        </pc:graphicFrameChg>
      </pc:sldChg>
    </pc:docChg>
  </pc:docChgLst>
  <pc:docChgLst>
    <pc:chgData name="Honkanen Auli" userId="S::auli.honkanen@hsy.fi::004c3348-9e5a-4b3f-9a28-475a6381c176" providerId="AD" clId="Web-{BF840859-3446-B436-0E01-E9C56E453205}"/>
    <pc:docChg chg="modSld">
      <pc:chgData name="Honkanen Auli" userId="S::auli.honkanen@hsy.fi::004c3348-9e5a-4b3f-9a28-475a6381c176" providerId="AD" clId="Web-{BF840859-3446-B436-0E01-E9C56E453205}" dt="2022-06-03T06:32:24.777" v="225"/>
      <pc:docMkLst>
        <pc:docMk/>
      </pc:docMkLst>
      <pc:sldChg chg="modSp addCm delCm modCm">
        <pc:chgData name="Honkanen Auli" userId="S::auli.honkanen@hsy.fi::004c3348-9e5a-4b3f-9a28-475a6381c176" providerId="AD" clId="Web-{BF840859-3446-B436-0E01-E9C56E453205}" dt="2022-06-03T06:26:48.493" v="14"/>
        <pc:sldMkLst>
          <pc:docMk/>
          <pc:sldMk cId="697418193" sldId="256"/>
        </pc:sldMkLst>
        <pc:spChg chg="mod">
          <ac:chgData name="Honkanen Auli" userId="S::auli.honkanen@hsy.fi::004c3348-9e5a-4b3f-9a28-475a6381c176" providerId="AD" clId="Web-{BF840859-3446-B436-0E01-E9C56E453205}" dt="2022-06-03T06:26:48.368" v="13" actId="20577"/>
          <ac:spMkLst>
            <pc:docMk/>
            <pc:sldMk cId="697418193" sldId="256"/>
            <ac:spMk id="3" creationId="{00000000-0000-0000-0000-000000000000}"/>
          </ac:spMkLst>
        </pc:spChg>
      </pc:sldChg>
      <pc:sldChg chg="modSp delCm modCm">
        <pc:chgData name="Honkanen Auli" userId="S::auli.honkanen@hsy.fi::004c3348-9e5a-4b3f-9a28-475a6381c176" providerId="AD" clId="Web-{BF840859-3446-B436-0E01-E9C56E453205}" dt="2022-06-03T06:32:24.777" v="225"/>
        <pc:sldMkLst>
          <pc:docMk/>
          <pc:sldMk cId="998389846" sldId="265"/>
        </pc:sldMkLst>
        <pc:spChg chg="mod">
          <ac:chgData name="Honkanen Auli" userId="S::auli.honkanen@hsy.fi::004c3348-9e5a-4b3f-9a28-475a6381c176" providerId="AD" clId="Web-{BF840859-3446-B436-0E01-E9C56E453205}" dt="2022-06-03T06:27:34.011" v="27" actId="20577"/>
          <ac:spMkLst>
            <pc:docMk/>
            <pc:sldMk cId="998389846" sldId="265"/>
            <ac:spMk id="4" creationId="{21441B2D-5A59-4474-88B1-10EB0345789B}"/>
          </ac:spMkLst>
        </pc:spChg>
        <pc:graphicFrameChg chg="mod modGraphic">
          <ac:chgData name="Honkanen Auli" userId="S::auli.honkanen@hsy.fi::004c3348-9e5a-4b3f-9a28-475a6381c176" providerId="AD" clId="Web-{BF840859-3446-B436-0E01-E9C56E453205}" dt="2022-06-03T06:32:24.777" v="225"/>
          <ac:graphicFrameMkLst>
            <pc:docMk/>
            <pc:sldMk cId="998389846" sldId="265"/>
            <ac:graphicFrameMk id="10" creationId="{14F31288-12AE-4E09-B613-F6D05202AA59}"/>
          </ac:graphicFrameMkLst>
        </pc:graphicFrameChg>
      </pc:sldChg>
    </pc:docChg>
  </pc:docChgLst>
  <pc:docChgLst>
    <pc:chgData name="Vuorisalo Tilda" userId="S::tilda.vuorisalo_hel.fi#ext#@hsydir.onmicrosoft.com::b21532b4-a258-4454-9eac-24e580e75156" providerId="AD" clId="Web-{C8F2B721-38AA-C218-C079-02843A05B313}"/>
    <pc:docChg chg="mod">
      <pc:chgData name="Vuorisalo Tilda" userId="S::tilda.vuorisalo_hel.fi#ext#@hsydir.onmicrosoft.com::b21532b4-a258-4454-9eac-24e580e75156" providerId="AD" clId="Web-{C8F2B721-38AA-C218-C079-02843A05B313}" dt="2022-05-26T08:55:17.365" v="3"/>
      <pc:docMkLst>
        <pc:docMk/>
      </pc:docMkLst>
      <pc:sldChg chg="addCm">
        <pc:chgData name="Vuorisalo Tilda" userId="S::tilda.vuorisalo_hel.fi#ext#@hsydir.onmicrosoft.com::b21532b4-a258-4454-9eac-24e580e75156" providerId="AD" clId="Web-{C8F2B721-38AA-C218-C079-02843A05B313}" dt="2022-05-26T08:51:17.609" v="2"/>
        <pc:sldMkLst>
          <pc:docMk/>
          <pc:sldMk cId="697418193" sldId="256"/>
        </pc:sldMkLst>
      </pc:sldChg>
      <pc:sldChg chg="addCm">
        <pc:chgData name="Vuorisalo Tilda" userId="S::tilda.vuorisalo_hel.fi#ext#@hsydir.onmicrosoft.com::b21532b4-a258-4454-9eac-24e580e75156" providerId="AD" clId="Web-{C8F2B721-38AA-C218-C079-02843A05B313}" dt="2022-05-26T08:55:17.365" v="3"/>
        <pc:sldMkLst>
          <pc:docMk/>
          <pc:sldMk cId="998389846" sldId="265"/>
        </pc:sldMkLst>
      </pc:sldChg>
    </pc:docChg>
  </pc:docChgLst>
  <pc:docChgLst>
    <pc:chgData name="Honkanen Auli" userId="S::auli.honkanen@hsy.fi::004c3348-9e5a-4b3f-9a28-475a6381c176" providerId="AD" clId="Web-{79AFDC2E-9E1E-AC8D-2AB8-C9509F932767}"/>
    <pc:docChg chg="modSld">
      <pc:chgData name="Honkanen Auli" userId="S::auli.honkanen@hsy.fi::004c3348-9e5a-4b3f-9a28-475a6381c176" providerId="AD" clId="Web-{79AFDC2E-9E1E-AC8D-2AB8-C9509F932767}" dt="2022-05-19T11:05:33.098" v="54" actId="20577"/>
      <pc:docMkLst>
        <pc:docMk/>
      </pc:docMkLst>
      <pc:sldChg chg="modSp">
        <pc:chgData name="Honkanen Auli" userId="S::auli.honkanen@hsy.fi::004c3348-9e5a-4b3f-9a28-475a6381c176" providerId="AD" clId="Web-{79AFDC2E-9E1E-AC8D-2AB8-C9509F932767}" dt="2022-05-19T11:03:44.048" v="9" actId="20577"/>
        <pc:sldMkLst>
          <pc:docMk/>
          <pc:sldMk cId="697418193" sldId="256"/>
        </pc:sldMkLst>
        <pc:spChg chg="mod">
          <ac:chgData name="Honkanen Auli" userId="S::auli.honkanen@hsy.fi::004c3348-9e5a-4b3f-9a28-475a6381c176" providerId="AD" clId="Web-{79AFDC2E-9E1E-AC8D-2AB8-C9509F932767}" dt="2022-05-19T11:02:58.953" v="1" actId="20577"/>
          <ac:spMkLst>
            <pc:docMk/>
            <pc:sldMk cId="697418193" sldId="256"/>
            <ac:spMk id="2" creationId="{00000000-0000-0000-0000-000000000000}"/>
          </ac:spMkLst>
        </pc:spChg>
        <pc:spChg chg="mod">
          <ac:chgData name="Honkanen Auli" userId="S::auli.honkanen@hsy.fi::004c3348-9e5a-4b3f-9a28-475a6381c176" providerId="AD" clId="Web-{79AFDC2E-9E1E-AC8D-2AB8-C9509F932767}" dt="2022-05-19T11:03:44.048" v="9" actId="20577"/>
          <ac:spMkLst>
            <pc:docMk/>
            <pc:sldMk cId="697418193" sldId="256"/>
            <ac:spMk id="3" creationId="{00000000-0000-0000-0000-000000000000}"/>
          </ac:spMkLst>
        </pc:spChg>
      </pc:sldChg>
      <pc:sldChg chg="modSp">
        <pc:chgData name="Honkanen Auli" userId="S::auli.honkanen@hsy.fi::004c3348-9e5a-4b3f-9a28-475a6381c176" providerId="AD" clId="Web-{79AFDC2E-9E1E-AC8D-2AB8-C9509F932767}" dt="2022-05-19T11:05:13.879" v="52" actId="20577"/>
        <pc:sldMkLst>
          <pc:docMk/>
          <pc:sldMk cId="998389846" sldId="265"/>
        </pc:sldMkLst>
        <pc:spChg chg="mod">
          <ac:chgData name="Honkanen Auli" userId="S::auli.honkanen@hsy.fi::004c3348-9e5a-4b3f-9a28-475a6381c176" providerId="AD" clId="Web-{79AFDC2E-9E1E-AC8D-2AB8-C9509F932767}" dt="2022-05-19T11:05:13.879" v="52" actId="20577"/>
          <ac:spMkLst>
            <pc:docMk/>
            <pc:sldMk cId="998389846" sldId="265"/>
            <ac:spMk id="4" creationId="{21441B2D-5A59-4474-88B1-10EB0345789B}"/>
          </ac:spMkLst>
        </pc:spChg>
        <pc:graphicFrameChg chg="mod modGraphic">
          <ac:chgData name="Honkanen Auli" userId="S::auli.honkanen@hsy.fi::004c3348-9e5a-4b3f-9a28-475a6381c176" providerId="AD" clId="Web-{79AFDC2E-9E1E-AC8D-2AB8-C9509F932767}" dt="2022-05-19T11:04:02.861" v="37"/>
          <ac:graphicFrameMkLst>
            <pc:docMk/>
            <pc:sldMk cId="998389846" sldId="265"/>
            <ac:graphicFrameMk id="10" creationId="{14F31288-12AE-4E09-B613-F6D05202AA59}"/>
          </ac:graphicFrameMkLst>
        </pc:graphicFrameChg>
      </pc:sldChg>
      <pc:sldChg chg="modSp">
        <pc:chgData name="Honkanen Auli" userId="S::auli.honkanen@hsy.fi::004c3348-9e5a-4b3f-9a28-475a6381c176" providerId="AD" clId="Web-{79AFDC2E-9E1E-AC8D-2AB8-C9509F932767}" dt="2022-05-19T11:05:33.098" v="54" actId="20577"/>
        <pc:sldMkLst>
          <pc:docMk/>
          <pc:sldMk cId="2832909668" sldId="267"/>
        </pc:sldMkLst>
        <pc:spChg chg="mod">
          <ac:chgData name="Honkanen Auli" userId="S::auli.honkanen@hsy.fi::004c3348-9e5a-4b3f-9a28-475a6381c176" providerId="AD" clId="Web-{79AFDC2E-9E1E-AC8D-2AB8-C9509F932767}" dt="2022-05-19T11:05:33.098" v="54" actId="20577"/>
          <ac:spMkLst>
            <pc:docMk/>
            <pc:sldMk cId="2832909668" sldId="267"/>
            <ac:spMk id="4" creationId="{21441B2D-5A59-4474-88B1-10EB0345789B}"/>
          </ac:spMkLst>
        </pc:spChg>
        <pc:graphicFrameChg chg="mod modGraphic">
          <ac:chgData name="Honkanen Auli" userId="S::auli.honkanen@hsy.fi::004c3348-9e5a-4b3f-9a28-475a6381c176" providerId="AD" clId="Web-{79AFDC2E-9E1E-AC8D-2AB8-C9509F932767}" dt="2022-05-19T11:04:47.394" v="48"/>
          <ac:graphicFrameMkLst>
            <pc:docMk/>
            <pc:sldMk cId="2832909668" sldId="267"/>
            <ac:graphicFrameMk id="10" creationId="{14F31288-12AE-4E09-B613-F6D05202AA59}"/>
          </ac:graphicFrameMkLst>
        </pc:graphicFrameChg>
      </pc:sldChg>
    </pc:docChg>
  </pc:docChgLst>
  <pc:docChgLst>
    <pc:chgData name="annamaria.tielinen" userId="S::annamaria.tielinen_hel.fi#ext#@hsydir.onmicrosoft.com::463634b9-efeb-4598-9ef9-a680a214d56b" providerId="AD" clId="Web-{2548F41F-B07A-9A36-8982-A8316FC54543}"/>
    <pc:docChg chg="mod">
      <pc:chgData name="annamaria.tielinen" userId="S::annamaria.tielinen_hel.fi#ext#@hsydir.onmicrosoft.com::463634b9-efeb-4598-9ef9-a680a214d56b" providerId="AD" clId="Web-{2548F41F-B07A-9A36-8982-A8316FC54543}" dt="2022-05-24T13:59:49.361" v="4"/>
      <pc:docMkLst>
        <pc:docMk/>
      </pc:docMkLst>
      <pc:sldChg chg="addCm delCm">
        <pc:chgData name="annamaria.tielinen" userId="S::annamaria.tielinen_hel.fi#ext#@hsydir.onmicrosoft.com::463634b9-efeb-4598-9ef9-a680a214d56b" providerId="AD" clId="Web-{2548F41F-B07A-9A36-8982-A8316FC54543}" dt="2022-05-24T13:59:49.361" v="4"/>
        <pc:sldMkLst>
          <pc:docMk/>
          <pc:sldMk cId="998389846" sldId="265"/>
        </pc:sldMkLst>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jpeg"/><Relationship Id="rId4" Type="http://schemas.openxmlformats.org/officeDocument/2006/relationships/image" Target="../media/image7.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4" name="Picture 3" descr="Ilmastoinfo-graafinen-ohje-202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9" y="0"/>
            <a:ext cx="12189611" cy="6858000"/>
          </a:xfrm>
          <a:prstGeom prst="rect">
            <a:avLst/>
          </a:prstGeom>
        </p:spPr>
      </p:pic>
      <p:sp>
        <p:nvSpPr>
          <p:cNvPr id="2" name="Otsikko 1"/>
          <p:cNvSpPr>
            <a:spLocks noGrp="1"/>
          </p:cNvSpPr>
          <p:nvPr>
            <p:ph type="ctrTitle"/>
          </p:nvPr>
        </p:nvSpPr>
        <p:spPr>
          <a:xfrm>
            <a:off x="1050460" y="607219"/>
            <a:ext cx="9422784" cy="2387600"/>
          </a:xfrm>
        </p:spPr>
        <p:txBody>
          <a:bodyPr anchor="b"/>
          <a:lstStyle>
            <a:lvl1pPr algn="l">
              <a:defRPr sz="6000" b="1">
                <a:solidFill>
                  <a:schemeClr val="bg1"/>
                </a:solidFill>
                <a:latin typeface="Segoe UI" panose="020B0502040204020203" pitchFamily="34" charset="0"/>
                <a:cs typeface="Segoe UI" panose="020B0502040204020203" pitchFamily="34" charset="0"/>
              </a:defRPr>
            </a:lvl1pPr>
          </a:lstStyle>
          <a:p>
            <a:r>
              <a:rPr lang="fi-FI"/>
              <a:t>Muokkaa ots. perustyyl. napsautt.</a:t>
            </a:r>
            <a:endParaRPr lang="fi-FI" dirty="0"/>
          </a:p>
        </p:txBody>
      </p:sp>
      <p:sp>
        <p:nvSpPr>
          <p:cNvPr id="3" name="Alaotsikko 2"/>
          <p:cNvSpPr>
            <a:spLocks noGrp="1"/>
          </p:cNvSpPr>
          <p:nvPr>
            <p:ph type="subTitle" idx="1"/>
          </p:nvPr>
        </p:nvSpPr>
        <p:spPr>
          <a:xfrm>
            <a:off x="1050460" y="3270646"/>
            <a:ext cx="9422784" cy="1935337"/>
          </a:xfrm>
        </p:spPr>
        <p:txBody>
          <a:bodyPr/>
          <a:lstStyle>
            <a:lvl1pPr marL="0" indent="0" algn="l">
              <a:buNone/>
              <a:defRPr sz="2400" b="1">
                <a:solidFill>
                  <a:schemeClr val="bg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Tree>
    <p:extLst>
      <p:ext uri="{BB962C8B-B14F-4D97-AF65-F5344CB8AC3E}">
        <p14:creationId xmlns:p14="http://schemas.microsoft.com/office/powerpoint/2010/main" val="2493760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Otsikollinen kuva x 4 ">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401097"/>
          </a:xfrm>
        </p:spPr>
        <p:txBody>
          <a:bodyPr anchor="b">
            <a:normAutofit/>
          </a:bodyPr>
          <a:lstStyle>
            <a:lvl1pPr>
              <a:defRPr sz="2800" b="1"/>
            </a:lvl1pPr>
          </a:lstStyle>
          <a:p>
            <a:r>
              <a:rPr lang="fi-FI"/>
              <a:t>Muokkaa ots. perustyyl. napsautt.</a:t>
            </a:r>
            <a:endParaRPr lang="fi-FI" dirty="0"/>
          </a:p>
        </p:txBody>
      </p:sp>
      <p:sp>
        <p:nvSpPr>
          <p:cNvPr id="3" name="Kuvan paikkamerkki 2"/>
          <p:cNvSpPr>
            <a:spLocks noGrp="1"/>
          </p:cNvSpPr>
          <p:nvPr>
            <p:ph type="pic" idx="1"/>
          </p:nvPr>
        </p:nvSpPr>
        <p:spPr>
          <a:xfrm>
            <a:off x="6091085" y="1"/>
            <a:ext cx="3082412" cy="34216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4" name="Tekstin paikkamerkki 3"/>
          <p:cNvSpPr>
            <a:spLocks noGrp="1"/>
          </p:cNvSpPr>
          <p:nvPr>
            <p:ph type="body" sz="half" idx="2"/>
          </p:nvPr>
        </p:nvSpPr>
        <p:spPr>
          <a:xfrm>
            <a:off x="839788" y="2057400"/>
            <a:ext cx="3932237" cy="3811588"/>
          </a:xfrm>
        </p:spPr>
        <p:txBody>
          <a:bodyPr>
            <a:normAutofit/>
          </a:bodyPr>
          <a:lstStyle>
            <a:lvl1pPr marL="285750" indent="-285750">
              <a:buFont typeface="Arial" panose="020B0604020202020204" pitchFamily="34" charset="0"/>
              <a:buChar char="•"/>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9" name="Kuvan paikkamerkki 8"/>
          <p:cNvSpPr>
            <a:spLocks noGrp="1"/>
          </p:cNvSpPr>
          <p:nvPr>
            <p:ph type="pic" sz="quarter" idx="10"/>
          </p:nvPr>
        </p:nvSpPr>
        <p:spPr>
          <a:xfrm>
            <a:off x="9174163" y="0"/>
            <a:ext cx="3017837" cy="3421063"/>
          </a:xfrm>
        </p:spPr>
        <p:txBody>
          <a:bodyPr/>
          <a:lstStyle/>
          <a:p>
            <a:r>
              <a:rPr lang="fi-FI"/>
              <a:t>Lisää kuva napsauttamalla kuvaketta</a:t>
            </a:r>
          </a:p>
        </p:txBody>
      </p:sp>
      <p:sp>
        <p:nvSpPr>
          <p:cNvPr id="11" name="Kuvan paikkamerkki 10"/>
          <p:cNvSpPr>
            <a:spLocks noGrp="1"/>
          </p:cNvSpPr>
          <p:nvPr>
            <p:ph type="pic" sz="quarter" idx="11"/>
          </p:nvPr>
        </p:nvSpPr>
        <p:spPr>
          <a:xfrm>
            <a:off x="6091238" y="3421063"/>
            <a:ext cx="3082925" cy="3436937"/>
          </a:xfrm>
        </p:spPr>
        <p:txBody>
          <a:bodyPr/>
          <a:lstStyle/>
          <a:p>
            <a:r>
              <a:rPr lang="fi-FI"/>
              <a:t>Lisää kuva napsauttamalla kuvaketta</a:t>
            </a:r>
          </a:p>
        </p:txBody>
      </p:sp>
      <p:sp>
        <p:nvSpPr>
          <p:cNvPr id="13" name="Kuvan paikkamerkki 12"/>
          <p:cNvSpPr>
            <a:spLocks noGrp="1"/>
          </p:cNvSpPr>
          <p:nvPr>
            <p:ph type="pic" sz="quarter" idx="12"/>
          </p:nvPr>
        </p:nvSpPr>
        <p:spPr>
          <a:xfrm>
            <a:off x="9174163" y="3421063"/>
            <a:ext cx="3017837" cy="3436937"/>
          </a:xfrm>
        </p:spPr>
        <p:txBody>
          <a:bodyPr/>
          <a:lstStyle/>
          <a:p>
            <a:r>
              <a:rPr lang="fi-FI"/>
              <a:t>Lisää kuva napsauttamalla kuvaketta</a:t>
            </a:r>
          </a:p>
        </p:txBody>
      </p:sp>
    </p:spTree>
    <p:extLst>
      <p:ext uri="{BB962C8B-B14F-4D97-AF65-F5344CB8AC3E}">
        <p14:creationId xmlns:p14="http://schemas.microsoft.com/office/powerpoint/2010/main" val="722392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4421325" cy="1401097"/>
          </a:xfrm>
        </p:spPr>
        <p:txBody>
          <a:bodyPr anchor="b">
            <a:normAutofit/>
          </a:bodyPr>
          <a:lstStyle>
            <a:lvl1pPr>
              <a:defRPr sz="2800" b="1"/>
            </a:lvl1pPr>
          </a:lstStyle>
          <a:p>
            <a:r>
              <a:rPr lang="fi-FI"/>
              <a:t>Muokkaa ots. perustyyl. napsautt.</a:t>
            </a:r>
            <a:endParaRPr lang="fi-FI" dirty="0"/>
          </a:p>
        </p:txBody>
      </p:sp>
      <p:sp>
        <p:nvSpPr>
          <p:cNvPr id="3" name="Kuvan paikkamerkki 2"/>
          <p:cNvSpPr>
            <a:spLocks noGrp="1"/>
          </p:cNvSpPr>
          <p:nvPr>
            <p:ph type="pic" idx="1"/>
          </p:nvPr>
        </p:nvSpPr>
        <p:spPr>
          <a:xfrm>
            <a:off x="6091084" y="0"/>
            <a:ext cx="6100916"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4" name="Tekstin paikkamerkki 3"/>
          <p:cNvSpPr>
            <a:spLocks noGrp="1"/>
          </p:cNvSpPr>
          <p:nvPr>
            <p:ph type="body" sz="half" idx="2"/>
          </p:nvPr>
        </p:nvSpPr>
        <p:spPr>
          <a:xfrm>
            <a:off x="839788" y="2057400"/>
            <a:ext cx="4421325" cy="3811588"/>
          </a:xfrm>
        </p:spPr>
        <p:txBody>
          <a:bodyPr>
            <a:normAutofit/>
          </a:bodyPr>
          <a:lstStyle>
            <a:lvl1pPr marL="285750" indent="-285750">
              <a:buFont typeface="Arial" panose="020B0604020202020204" pitchFamily="34" charset="0"/>
              <a:buChar char="•"/>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Tree>
    <p:extLst>
      <p:ext uri="{BB962C8B-B14F-4D97-AF65-F5344CB8AC3E}">
        <p14:creationId xmlns:p14="http://schemas.microsoft.com/office/powerpoint/2010/main" val="1912898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pic>
        <p:nvPicPr>
          <p:cNvPr id="3" name="Picture 2" descr="Ilmastoinfo-graafinen-ohje-20212C.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9611" cy="6858000"/>
          </a:xfrm>
          <a:prstGeom prst="rect">
            <a:avLst/>
          </a:prstGeom>
        </p:spPr>
      </p:pic>
    </p:spTree>
    <p:extLst>
      <p:ext uri="{BB962C8B-B14F-4D97-AF65-F5344CB8AC3E}">
        <p14:creationId xmlns:p14="http://schemas.microsoft.com/office/powerpoint/2010/main" val="1317622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Otsikkodia">
    <p:spTree>
      <p:nvGrpSpPr>
        <p:cNvPr id="1" name=""/>
        <p:cNvGrpSpPr/>
        <p:nvPr/>
      </p:nvGrpSpPr>
      <p:grpSpPr>
        <a:xfrm>
          <a:off x="0" y="0"/>
          <a:ext cx="0" cy="0"/>
          <a:chOff x="0" y="0"/>
          <a:chExt cx="0" cy="0"/>
        </a:xfrm>
      </p:grpSpPr>
      <p:pic>
        <p:nvPicPr>
          <p:cNvPr id="3" name="Picture 2" descr="Ilmastoinfo-graafinen-ohje-20212C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ctrTitle"/>
          </p:nvPr>
        </p:nvSpPr>
        <p:spPr>
          <a:xfrm>
            <a:off x="865632" y="755373"/>
            <a:ext cx="9419469" cy="5234610"/>
          </a:xfrm>
        </p:spPr>
        <p:txBody>
          <a:bodyPr anchor="t" anchorCtr="0"/>
          <a:lstStyle>
            <a:lvl1pPr algn="l">
              <a:defRPr sz="6000" b="1">
                <a:solidFill>
                  <a:schemeClr val="bg1"/>
                </a:solidFill>
                <a:latin typeface="Segoe UI" panose="020B0502040204020203" pitchFamily="34" charset="0"/>
                <a:cs typeface="Segoe UI" panose="020B0502040204020203" pitchFamily="34" charset="0"/>
              </a:defRPr>
            </a:lvl1pPr>
          </a:lstStyle>
          <a:p>
            <a:r>
              <a:rPr lang="fi-FI"/>
              <a:t>Muokkaa ots. perustyyl. napsautt.</a:t>
            </a:r>
            <a:endParaRPr lang="fi-FI" dirty="0"/>
          </a:p>
        </p:txBody>
      </p:sp>
    </p:spTree>
    <p:extLst>
      <p:ext uri="{BB962C8B-B14F-4D97-AF65-F5344CB8AC3E}">
        <p14:creationId xmlns:p14="http://schemas.microsoft.com/office/powerpoint/2010/main" val="1836554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Otsikkodia">
    <p:spTree>
      <p:nvGrpSpPr>
        <p:cNvPr id="1" name=""/>
        <p:cNvGrpSpPr/>
        <p:nvPr/>
      </p:nvGrpSpPr>
      <p:grpSpPr>
        <a:xfrm>
          <a:off x="0" y="0"/>
          <a:ext cx="0" cy="0"/>
          <a:chOff x="0" y="0"/>
          <a:chExt cx="0" cy="0"/>
        </a:xfrm>
      </p:grpSpPr>
      <p:pic>
        <p:nvPicPr>
          <p:cNvPr id="4" name="Picture 3" descr="Ilmastoinfo-graafinen-ohje-20212C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ctrTitle"/>
          </p:nvPr>
        </p:nvSpPr>
        <p:spPr>
          <a:xfrm>
            <a:off x="865632" y="755373"/>
            <a:ext cx="9419469" cy="5234610"/>
          </a:xfrm>
        </p:spPr>
        <p:txBody>
          <a:bodyPr anchor="t" anchorCtr="0"/>
          <a:lstStyle>
            <a:lvl1pPr algn="l">
              <a:defRPr sz="6000" b="1">
                <a:solidFill>
                  <a:schemeClr val="bg1"/>
                </a:solidFill>
                <a:latin typeface="Segoe UI" panose="020B0502040204020203" pitchFamily="34" charset="0"/>
                <a:cs typeface="Segoe UI" panose="020B0502040204020203" pitchFamily="34" charset="0"/>
              </a:defRPr>
            </a:lvl1pPr>
          </a:lstStyle>
          <a:p>
            <a:r>
              <a:rPr lang="fi-FI"/>
              <a:t>Muokkaa ots. perustyyl. napsautt.</a:t>
            </a:r>
            <a:endParaRPr lang="fi-FI" dirty="0"/>
          </a:p>
        </p:txBody>
      </p:sp>
    </p:spTree>
    <p:extLst>
      <p:ext uri="{BB962C8B-B14F-4D97-AF65-F5344CB8AC3E}">
        <p14:creationId xmlns:p14="http://schemas.microsoft.com/office/powerpoint/2010/main" val="29774973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Otsikkodia">
    <p:spTree>
      <p:nvGrpSpPr>
        <p:cNvPr id="1" name=""/>
        <p:cNvGrpSpPr/>
        <p:nvPr/>
      </p:nvGrpSpPr>
      <p:grpSpPr>
        <a:xfrm>
          <a:off x="0" y="0"/>
          <a:ext cx="0" cy="0"/>
          <a:chOff x="0" y="0"/>
          <a:chExt cx="0" cy="0"/>
        </a:xfrm>
      </p:grpSpPr>
      <p:pic>
        <p:nvPicPr>
          <p:cNvPr id="4" name="Picture 3" descr="Ilmastoinfo-graafinen-ohje-20212C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9611" cy="6858000"/>
          </a:xfrm>
          <a:prstGeom prst="rect">
            <a:avLst/>
          </a:prstGeom>
        </p:spPr>
      </p:pic>
      <p:sp>
        <p:nvSpPr>
          <p:cNvPr id="2" name="Otsikko 1"/>
          <p:cNvSpPr>
            <a:spLocks noGrp="1"/>
          </p:cNvSpPr>
          <p:nvPr>
            <p:ph type="ctrTitle"/>
          </p:nvPr>
        </p:nvSpPr>
        <p:spPr>
          <a:xfrm>
            <a:off x="865632" y="755373"/>
            <a:ext cx="9435148" cy="5234610"/>
          </a:xfrm>
        </p:spPr>
        <p:txBody>
          <a:bodyPr anchor="t" anchorCtr="0"/>
          <a:lstStyle>
            <a:lvl1pPr algn="l">
              <a:defRPr sz="6000" b="1">
                <a:solidFill>
                  <a:schemeClr val="bg1"/>
                </a:solidFill>
                <a:latin typeface="Segoe UI" panose="020B0502040204020203" pitchFamily="34" charset="0"/>
                <a:cs typeface="Segoe UI" panose="020B0502040204020203" pitchFamily="34" charset="0"/>
              </a:defRPr>
            </a:lvl1pPr>
          </a:lstStyle>
          <a:p>
            <a:r>
              <a:rPr lang="fi-FI"/>
              <a:t>Muokkaa ots. perustyyl. napsautt.</a:t>
            </a:r>
            <a:endParaRPr lang="fi-FI" dirty="0"/>
          </a:p>
        </p:txBody>
      </p:sp>
    </p:spTree>
    <p:extLst>
      <p:ext uri="{BB962C8B-B14F-4D97-AF65-F5344CB8AC3E}">
        <p14:creationId xmlns:p14="http://schemas.microsoft.com/office/powerpoint/2010/main" val="3438711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Otsikkodia">
    <p:spTree>
      <p:nvGrpSpPr>
        <p:cNvPr id="1" name=""/>
        <p:cNvGrpSpPr/>
        <p:nvPr/>
      </p:nvGrpSpPr>
      <p:grpSpPr>
        <a:xfrm>
          <a:off x="0" y="0"/>
          <a:ext cx="0" cy="0"/>
          <a:chOff x="0" y="0"/>
          <a:chExt cx="0" cy="0"/>
        </a:xfrm>
      </p:grpSpPr>
      <p:pic>
        <p:nvPicPr>
          <p:cNvPr id="3" name="Picture 2" descr="Ilmastoinfo-graafinen-ohje-20212C8.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9611" cy="6858000"/>
          </a:xfrm>
          <a:prstGeom prst="rect">
            <a:avLst/>
          </a:prstGeom>
        </p:spPr>
      </p:pic>
      <p:sp>
        <p:nvSpPr>
          <p:cNvPr id="2" name="Otsikko 1"/>
          <p:cNvSpPr>
            <a:spLocks noGrp="1"/>
          </p:cNvSpPr>
          <p:nvPr>
            <p:ph type="ctrTitle"/>
          </p:nvPr>
        </p:nvSpPr>
        <p:spPr>
          <a:xfrm>
            <a:off x="865632" y="755373"/>
            <a:ext cx="9403791" cy="5234610"/>
          </a:xfrm>
        </p:spPr>
        <p:txBody>
          <a:bodyPr anchor="t" anchorCtr="0"/>
          <a:lstStyle>
            <a:lvl1pPr algn="l">
              <a:defRPr sz="6000" b="1">
                <a:solidFill>
                  <a:schemeClr val="bg1"/>
                </a:solidFill>
                <a:latin typeface="Segoe UI" panose="020B0502040204020203" pitchFamily="34" charset="0"/>
                <a:cs typeface="Segoe UI" panose="020B0502040204020203" pitchFamily="34" charset="0"/>
              </a:defRPr>
            </a:lvl1pPr>
          </a:lstStyle>
          <a:p>
            <a:r>
              <a:rPr lang="fi-FI"/>
              <a:t>Muokkaa ots. perustyyl. napsautt.</a:t>
            </a:r>
            <a:endParaRPr lang="fi-FI" dirty="0"/>
          </a:p>
        </p:txBody>
      </p:sp>
    </p:spTree>
    <p:extLst>
      <p:ext uri="{BB962C8B-B14F-4D97-AF65-F5344CB8AC3E}">
        <p14:creationId xmlns:p14="http://schemas.microsoft.com/office/powerpoint/2010/main" val="3684976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Otsikkodia">
    <p:spTree>
      <p:nvGrpSpPr>
        <p:cNvPr id="1" name=""/>
        <p:cNvGrpSpPr/>
        <p:nvPr/>
      </p:nvGrpSpPr>
      <p:grpSpPr>
        <a:xfrm>
          <a:off x="0" y="0"/>
          <a:ext cx="0" cy="0"/>
          <a:chOff x="0" y="0"/>
          <a:chExt cx="0" cy="0"/>
        </a:xfrm>
      </p:grpSpPr>
      <p:pic>
        <p:nvPicPr>
          <p:cNvPr id="3" name="Picture 2" descr="Ilmastoinfo-graafinen-ohje-20212C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9611" cy="6858000"/>
          </a:xfrm>
          <a:prstGeom prst="rect">
            <a:avLst/>
          </a:prstGeom>
        </p:spPr>
      </p:pic>
      <p:sp>
        <p:nvSpPr>
          <p:cNvPr id="2" name="Otsikko 1"/>
          <p:cNvSpPr>
            <a:spLocks noGrp="1"/>
          </p:cNvSpPr>
          <p:nvPr>
            <p:ph type="ctrTitle"/>
          </p:nvPr>
        </p:nvSpPr>
        <p:spPr>
          <a:xfrm>
            <a:off x="865632" y="755373"/>
            <a:ext cx="9419469" cy="5234610"/>
          </a:xfrm>
        </p:spPr>
        <p:txBody>
          <a:bodyPr anchor="t" anchorCtr="0"/>
          <a:lstStyle>
            <a:lvl1pPr algn="l">
              <a:defRPr sz="6000" b="1">
                <a:solidFill>
                  <a:schemeClr val="bg1"/>
                </a:solidFill>
                <a:latin typeface="Segoe UI" panose="020B0502040204020203" pitchFamily="34" charset="0"/>
                <a:cs typeface="Segoe UI" panose="020B0502040204020203" pitchFamily="34" charset="0"/>
              </a:defRPr>
            </a:lvl1pPr>
          </a:lstStyle>
          <a:p>
            <a:r>
              <a:rPr lang="fi-FI"/>
              <a:t>Muokkaa ots. perustyyl. napsautt.</a:t>
            </a:r>
            <a:endParaRPr lang="fi-FI" dirty="0"/>
          </a:p>
        </p:txBody>
      </p:sp>
    </p:spTree>
    <p:extLst>
      <p:ext uri="{BB962C8B-B14F-4D97-AF65-F5344CB8AC3E}">
        <p14:creationId xmlns:p14="http://schemas.microsoft.com/office/powerpoint/2010/main" val="3684976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Otsikkodia">
    <p:spTree>
      <p:nvGrpSpPr>
        <p:cNvPr id="1" name=""/>
        <p:cNvGrpSpPr/>
        <p:nvPr/>
      </p:nvGrpSpPr>
      <p:grpSpPr>
        <a:xfrm>
          <a:off x="0" y="0"/>
          <a:ext cx="0" cy="0"/>
          <a:chOff x="0" y="0"/>
          <a:chExt cx="0" cy="0"/>
        </a:xfrm>
      </p:grpSpPr>
      <p:pic>
        <p:nvPicPr>
          <p:cNvPr id="3" name="Picture 2" descr="Ilmastoinfo-graafinen-ohje-20212C1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9611" cy="6858000"/>
          </a:xfrm>
          <a:prstGeom prst="rect">
            <a:avLst/>
          </a:prstGeom>
        </p:spPr>
      </p:pic>
      <p:sp>
        <p:nvSpPr>
          <p:cNvPr id="2" name="Otsikko 1"/>
          <p:cNvSpPr>
            <a:spLocks noGrp="1"/>
          </p:cNvSpPr>
          <p:nvPr>
            <p:ph type="ctrTitle"/>
          </p:nvPr>
        </p:nvSpPr>
        <p:spPr>
          <a:xfrm>
            <a:off x="865631" y="755373"/>
            <a:ext cx="9403791" cy="5234610"/>
          </a:xfrm>
        </p:spPr>
        <p:txBody>
          <a:bodyPr anchor="t" anchorCtr="0"/>
          <a:lstStyle>
            <a:lvl1pPr algn="l">
              <a:defRPr sz="6000" b="1">
                <a:solidFill>
                  <a:schemeClr val="bg1"/>
                </a:solidFill>
                <a:latin typeface="Segoe UI" panose="020B0502040204020203" pitchFamily="34" charset="0"/>
                <a:cs typeface="Segoe UI" panose="020B0502040204020203" pitchFamily="34" charset="0"/>
              </a:defRPr>
            </a:lvl1pPr>
          </a:lstStyle>
          <a:p>
            <a:r>
              <a:rPr lang="fi-FI"/>
              <a:t>Muokkaa ots. perustyyl. napsautt.</a:t>
            </a:r>
            <a:endParaRPr lang="fi-FI" dirty="0"/>
          </a:p>
        </p:txBody>
      </p:sp>
    </p:spTree>
    <p:extLst>
      <p:ext uri="{BB962C8B-B14F-4D97-AF65-F5344CB8AC3E}">
        <p14:creationId xmlns:p14="http://schemas.microsoft.com/office/powerpoint/2010/main" val="36849767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Otsikkodia">
    <p:spTree>
      <p:nvGrpSpPr>
        <p:cNvPr id="1" name=""/>
        <p:cNvGrpSpPr/>
        <p:nvPr/>
      </p:nvGrpSpPr>
      <p:grpSpPr>
        <a:xfrm>
          <a:off x="0" y="0"/>
          <a:ext cx="0" cy="0"/>
          <a:chOff x="0" y="0"/>
          <a:chExt cx="0" cy="0"/>
        </a:xfrm>
      </p:grpSpPr>
      <p:pic>
        <p:nvPicPr>
          <p:cNvPr id="3" name="Picture 2" descr="Ilmastoinfo-graafinen-ohje-20212C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9611" cy="6858000"/>
          </a:xfrm>
          <a:prstGeom prst="rect">
            <a:avLst/>
          </a:prstGeom>
        </p:spPr>
      </p:pic>
      <p:sp>
        <p:nvSpPr>
          <p:cNvPr id="2" name="Otsikko 1"/>
          <p:cNvSpPr>
            <a:spLocks noGrp="1"/>
          </p:cNvSpPr>
          <p:nvPr>
            <p:ph type="ctrTitle"/>
          </p:nvPr>
        </p:nvSpPr>
        <p:spPr>
          <a:xfrm>
            <a:off x="865632" y="755373"/>
            <a:ext cx="9419469" cy="5234610"/>
          </a:xfrm>
        </p:spPr>
        <p:txBody>
          <a:bodyPr anchor="t" anchorCtr="0"/>
          <a:lstStyle>
            <a:lvl1pPr algn="l">
              <a:defRPr sz="6000" b="1">
                <a:solidFill>
                  <a:schemeClr val="bg1"/>
                </a:solidFill>
                <a:latin typeface="Segoe UI" panose="020B0502040204020203" pitchFamily="34" charset="0"/>
                <a:cs typeface="Segoe UI" panose="020B0502040204020203" pitchFamily="34" charset="0"/>
              </a:defRPr>
            </a:lvl1pPr>
          </a:lstStyle>
          <a:p>
            <a:r>
              <a:rPr lang="fi-FI"/>
              <a:t>Muokkaa ots. perustyyl. napsautt.</a:t>
            </a:r>
            <a:endParaRPr lang="fi-FI" dirty="0"/>
          </a:p>
        </p:txBody>
      </p:sp>
    </p:spTree>
    <p:extLst>
      <p:ext uri="{BB962C8B-B14F-4D97-AF65-F5344CB8AC3E}">
        <p14:creationId xmlns:p14="http://schemas.microsoft.com/office/powerpoint/2010/main" val="3684976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Logodia">
    <p:spTree>
      <p:nvGrpSpPr>
        <p:cNvPr id="1" name=""/>
        <p:cNvGrpSpPr/>
        <p:nvPr/>
      </p:nvGrpSpPr>
      <p:grpSpPr>
        <a:xfrm>
          <a:off x="0" y="0"/>
          <a:ext cx="0" cy="0"/>
          <a:chOff x="0" y="0"/>
          <a:chExt cx="0" cy="0"/>
        </a:xfrm>
      </p:grpSpPr>
      <p:pic>
        <p:nvPicPr>
          <p:cNvPr id="3" name="Picture 2" descr="Ilmastoinfo-graafinen-ohje-2021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06865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Otsikko ja sisältö">
    <p:spTree>
      <p:nvGrpSpPr>
        <p:cNvPr id="1" name=""/>
        <p:cNvGrpSpPr/>
        <p:nvPr/>
      </p:nvGrpSpPr>
      <p:grpSpPr>
        <a:xfrm>
          <a:off x="0" y="0"/>
          <a:ext cx="0" cy="0"/>
          <a:chOff x="0" y="0"/>
          <a:chExt cx="0" cy="0"/>
        </a:xfrm>
      </p:grpSpPr>
      <p:pic>
        <p:nvPicPr>
          <p:cNvPr id="6" name="Picture 5" descr="Ilmastoinfo-graafinen-ohje-202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9" y="0"/>
            <a:ext cx="12189611" cy="6858000"/>
          </a:xfrm>
          <a:prstGeom prst="rect">
            <a:avLst/>
          </a:prstGeom>
        </p:spPr>
      </p:pic>
      <p:sp>
        <p:nvSpPr>
          <p:cNvPr id="9" name="Tekstiruutu 8"/>
          <p:cNvSpPr txBox="1"/>
          <p:nvPr userDrawn="1"/>
        </p:nvSpPr>
        <p:spPr>
          <a:xfrm>
            <a:off x="1018016" y="3374601"/>
            <a:ext cx="5532119" cy="2031325"/>
          </a:xfrm>
          <a:prstGeom prst="rect">
            <a:avLst/>
          </a:prstGeom>
          <a:noFill/>
        </p:spPr>
        <p:txBody>
          <a:bodyPr wrap="square" rtlCol="0" anchor="b" anchorCtr="0">
            <a:spAutoFit/>
          </a:bodyPr>
          <a:lstStyle/>
          <a:p>
            <a:pPr lvl="0"/>
            <a:r>
              <a:rPr lang="fi-FI" sz="1800" b="1" dirty="0">
                <a:solidFill>
                  <a:schemeClr val="bg1"/>
                </a:solidFill>
              </a:rPr>
              <a:t>Mira Soini, projektipäällikkö</a:t>
            </a:r>
            <a:br>
              <a:rPr lang="fi-FI" sz="1800" b="1" dirty="0">
                <a:solidFill>
                  <a:schemeClr val="bg1"/>
                </a:solidFill>
              </a:rPr>
            </a:br>
            <a:r>
              <a:rPr lang="fi-FI" sz="1800" b="1" dirty="0">
                <a:solidFill>
                  <a:schemeClr val="bg1"/>
                </a:solidFill>
              </a:rPr>
              <a:t>mira.soini@hsy.fi</a:t>
            </a:r>
            <a:br>
              <a:rPr lang="fi-FI" sz="1800" b="1" dirty="0">
                <a:solidFill>
                  <a:schemeClr val="bg1"/>
                </a:solidFill>
              </a:rPr>
            </a:br>
            <a:r>
              <a:rPr lang="fi-FI" sz="1800" b="1" dirty="0">
                <a:solidFill>
                  <a:schemeClr val="bg1"/>
                </a:solidFill>
              </a:rPr>
              <a:t>+358 40 503 6620</a:t>
            </a:r>
            <a:br>
              <a:rPr lang="fi-FI" sz="1800" b="1" dirty="0">
                <a:solidFill>
                  <a:schemeClr val="bg1"/>
                </a:solidFill>
              </a:rPr>
            </a:br>
            <a:br>
              <a:rPr lang="fi-FI" sz="1800" b="1" dirty="0">
                <a:solidFill>
                  <a:schemeClr val="bg1"/>
                </a:solidFill>
              </a:rPr>
            </a:br>
            <a:r>
              <a:rPr lang="fi-FI" sz="1800" b="1" dirty="0">
                <a:solidFill>
                  <a:schemeClr val="bg1"/>
                </a:solidFill>
              </a:rPr>
              <a:t>Kirsi-Leena Helle, viestinnän asiantuntija</a:t>
            </a:r>
            <a:br>
              <a:rPr lang="fi-FI" sz="1800" b="1" dirty="0">
                <a:solidFill>
                  <a:schemeClr val="bg1"/>
                </a:solidFill>
              </a:rPr>
            </a:br>
            <a:r>
              <a:rPr lang="fi-FI" sz="1800" b="1" dirty="0">
                <a:solidFill>
                  <a:schemeClr val="bg1"/>
                </a:solidFill>
              </a:rPr>
              <a:t>kirsi-leena.helle@hsy.fi</a:t>
            </a:r>
            <a:br>
              <a:rPr lang="fi-FI" sz="1800" b="1" dirty="0">
                <a:solidFill>
                  <a:schemeClr val="bg1"/>
                </a:solidFill>
              </a:rPr>
            </a:br>
            <a:r>
              <a:rPr lang="fi-FI" sz="1800" b="1" dirty="0">
                <a:solidFill>
                  <a:schemeClr val="bg1"/>
                </a:solidFill>
              </a:rPr>
              <a:t>+358 40 197 5768</a:t>
            </a:r>
          </a:p>
        </p:txBody>
      </p:sp>
      <p:sp>
        <p:nvSpPr>
          <p:cNvPr id="10" name="Tekstiruutu 9"/>
          <p:cNvSpPr txBox="1"/>
          <p:nvPr userDrawn="1"/>
        </p:nvSpPr>
        <p:spPr>
          <a:xfrm>
            <a:off x="895186" y="808383"/>
            <a:ext cx="5108049" cy="2308324"/>
          </a:xfrm>
          <a:prstGeom prst="rect">
            <a:avLst/>
          </a:prstGeom>
          <a:noFill/>
        </p:spPr>
        <p:txBody>
          <a:bodyPr wrap="square" rtlCol="0">
            <a:spAutoFit/>
          </a:bodyPr>
          <a:lstStyle/>
          <a:p>
            <a:r>
              <a:rPr lang="fi-FI" sz="1800" b="1" dirty="0">
                <a:solidFill>
                  <a:schemeClr val="bg1"/>
                </a:solidFill>
              </a:rPr>
              <a:t>OTA YHTEYTTÄ:</a:t>
            </a:r>
            <a:br>
              <a:rPr lang="fi-FI" sz="1800" b="1" dirty="0">
                <a:solidFill>
                  <a:schemeClr val="bg1"/>
                </a:solidFill>
              </a:rPr>
            </a:br>
            <a:br>
              <a:rPr lang="fi-FI" sz="1800" b="1" dirty="0">
                <a:solidFill>
                  <a:schemeClr val="bg1"/>
                </a:solidFill>
              </a:rPr>
            </a:br>
            <a:r>
              <a:rPr lang="fi-FI" sz="1800" b="1" dirty="0">
                <a:solidFill>
                  <a:schemeClr val="bg1"/>
                </a:solidFill>
              </a:rPr>
              <a:t>HSY Ilmastoinfo</a:t>
            </a:r>
            <a:br>
              <a:rPr lang="fi-FI" sz="1800" b="1" dirty="0">
                <a:solidFill>
                  <a:schemeClr val="bg1"/>
                </a:solidFill>
              </a:rPr>
            </a:br>
            <a:r>
              <a:rPr lang="fi-FI" sz="1800" b="1" dirty="0">
                <a:solidFill>
                  <a:schemeClr val="bg1"/>
                </a:solidFill>
              </a:rPr>
              <a:t>Facebook: facebook.com/ilmastoinfo</a:t>
            </a:r>
          </a:p>
          <a:p>
            <a:r>
              <a:rPr lang="fi-FI" sz="1800" b="1" dirty="0">
                <a:solidFill>
                  <a:schemeClr val="bg1"/>
                </a:solidFill>
              </a:rPr>
              <a:t>Instagram: @ilmastoinfo</a:t>
            </a:r>
            <a:br>
              <a:rPr lang="fi-FI" sz="1800" b="1" dirty="0">
                <a:solidFill>
                  <a:schemeClr val="bg1"/>
                </a:solidFill>
              </a:rPr>
            </a:br>
            <a:r>
              <a:rPr lang="fi-FI" sz="1800" b="1" dirty="0">
                <a:solidFill>
                  <a:schemeClr val="bg1"/>
                </a:solidFill>
              </a:rPr>
              <a:t>Twitter: @ilmastoinfo</a:t>
            </a:r>
          </a:p>
          <a:p>
            <a:r>
              <a:rPr lang="fi-FI" sz="1800" b="1" dirty="0">
                <a:solidFill>
                  <a:schemeClr val="bg1"/>
                </a:solidFill>
              </a:rPr>
              <a:t>koutsi.hsy.fi</a:t>
            </a:r>
            <a:br>
              <a:rPr lang="fi-FI" sz="1800" b="1" dirty="0">
                <a:solidFill>
                  <a:schemeClr val="bg1"/>
                </a:solidFill>
              </a:rPr>
            </a:br>
            <a:endParaRPr lang="fi-FI" sz="1800" b="1" dirty="0">
              <a:solidFill>
                <a:schemeClr val="bg1"/>
              </a:solidFill>
            </a:endParaRPr>
          </a:p>
        </p:txBody>
      </p:sp>
    </p:spTree>
    <p:extLst>
      <p:ext uri="{BB962C8B-B14F-4D97-AF65-F5344CB8AC3E}">
        <p14:creationId xmlns:p14="http://schemas.microsoft.com/office/powerpoint/2010/main" val="1366102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Otsikko ja sisältö">
    <p:spTree>
      <p:nvGrpSpPr>
        <p:cNvPr id="1" name=""/>
        <p:cNvGrpSpPr/>
        <p:nvPr/>
      </p:nvGrpSpPr>
      <p:grpSpPr>
        <a:xfrm>
          <a:off x="0" y="0"/>
          <a:ext cx="0" cy="0"/>
          <a:chOff x="0" y="0"/>
          <a:chExt cx="0" cy="0"/>
        </a:xfrm>
      </p:grpSpPr>
      <p:pic>
        <p:nvPicPr>
          <p:cNvPr id="2" name="Picture 1" descr="Ilmastoinfo-graafinen-ohje-20212C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9611" cy="6858000"/>
          </a:xfrm>
          <a:prstGeom prst="rect">
            <a:avLst/>
          </a:prstGeom>
        </p:spPr>
      </p:pic>
      <p:sp>
        <p:nvSpPr>
          <p:cNvPr id="9" name="Tekstiruutu 8"/>
          <p:cNvSpPr txBox="1"/>
          <p:nvPr userDrawn="1"/>
        </p:nvSpPr>
        <p:spPr>
          <a:xfrm>
            <a:off x="895186" y="3429000"/>
            <a:ext cx="6595860" cy="1923604"/>
          </a:xfrm>
          <a:prstGeom prst="rect">
            <a:avLst/>
          </a:prstGeom>
          <a:noFill/>
        </p:spPr>
        <p:txBody>
          <a:bodyPr wrap="square" rtlCol="0" anchor="b" anchorCtr="0">
            <a:spAutoFit/>
          </a:bodyPr>
          <a:lstStyle/>
          <a:p>
            <a:pPr lvl="0"/>
            <a:r>
              <a:rPr lang="fi-FI" sz="1700" b="1" dirty="0">
                <a:solidFill>
                  <a:schemeClr val="bg1"/>
                </a:solidFill>
              </a:rPr>
              <a:t>Kirsi Korpisalo, energia-asiantuntija</a:t>
            </a:r>
            <a:br>
              <a:rPr lang="fi-FI" sz="1700" b="1" dirty="0">
                <a:solidFill>
                  <a:schemeClr val="bg1"/>
                </a:solidFill>
              </a:rPr>
            </a:br>
            <a:r>
              <a:rPr lang="fi-FI" sz="1700" b="1" dirty="0">
                <a:solidFill>
                  <a:schemeClr val="bg1"/>
                </a:solidFill>
              </a:rPr>
              <a:t>kirsi.sivonen@hsy.fi</a:t>
            </a:r>
            <a:br>
              <a:rPr lang="fi-FI" sz="1700" b="1" dirty="0">
                <a:solidFill>
                  <a:schemeClr val="bg1"/>
                </a:solidFill>
              </a:rPr>
            </a:br>
            <a:r>
              <a:rPr lang="fi-FI" sz="1700" b="1" dirty="0">
                <a:solidFill>
                  <a:schemeClr val="bg1"/>
                </a:solidFill>
              </a:rPr>
              <a:t>+358 50 538 6313</a:t>
            </a:r>
            <a:br>
              <a:rPr lang="fi-FI" sz="1700" b="1" dirty="0">
                <a:solidFill>
                  <a:schemeClr val="bg1"/>
                </a:solidFill>
              </a:rPr>
            </a:br>
            <a:br>
              <a:rPr lang="fi-FI" sz="1700" b="1" dirty="0">
                <a:solidFill>
                  <a:schemeClr val="bg1"/>
                </a:solidFill>
              </a:rPr>
            </a:br>
            <a:r>
              <a:rPr lang="fi-FI" sz="1700" b="1" dirty="0">
                <a:solidFill>
                  <a:schemeClr val="bg1"/>
                </a:solidFill>
              </a:rPr>
              <a:t>Jarkko Hintsala, energia-asiantuntija</a:t>
            </a:r>
            <a:br>
              <a:rPr lang="fi-FI" sz="1700" b="1" dirty="0">
                <a:solidFill>
                  <a:schemeClr val="bg1"/>
                </a:solidFill>
              </a:rPr>
            </a:br>
            <a:r>
              <a:rPr lang="fi-FI" sz="1700" b="1" dirty="0">
                <a:solidFill>
                  <a:schemeClr val="bg1"/>
                </a:solidFill>
              </a:rPr>
              <a:t>jarkko.hintsala@hsy.fi</a:t>
            </a:r>
            <a:br>
              <a:rPr lang="fi-FI" sz="1700" b="1" dirty="0">
                <a:solidFill>
                  <a:schemeClr val="bg1"/>
                </a:solidFill>
              </a:rPr>
            </a:br>
            <a:r>
              <a:rPr lang="fi-FI" sz="1700" b="1" dirty="0">
                <a:solidFill>
                  <a:schemeClr val="bg1"/>
                </a:solidFill>
              </a:rPr>
              <a:t>+358 50 464 8796</a:t>
            </a:r>
          </a:p>
        </p:txBody>
      </p:sp>
      <p:sp>
        <p:nvSpPr>
          <p:cNvPr id="10" name="Tekstiruutu 9"/>
          <p:cNvSpPr txBox="1"/>
          <p:nvPr userDrawn="1"/>
        </p:nvSpPr>
        <p:spPr>
          <a:xfrm>
            <a:off x="895186" y="808383"/>
            <a:ext cx="5108049" cy="2185214"/>
          </a:xfrm>
          <a:prstGeom prst="rect">
            <a:avLst/>
          </a:prstGeom>
          <a:noFill/>
        </p:spPr>
        <p:txBody>
          <a:bodyPr wrap="square" rtlCol="0">
            <a:spAutoFit/>
          </a:bodyPr>
          <a:lstStyle/>
          <a:p>
            <a:r>
              <a:rPr lang="fi-FI" sz="1700" b="1" dirty="0">
                <a:solidFill>
                  <a:schemeClr val="bg1"/>
                </a:solidFill>
              </a:rPr>
              <a:t>OTA YHTEYTTÄ:</a:t>
            </a:r>
            <a:br>
              <a:rPr lang="fi-FI" sz="1700" b="1" dirty="0">
                <a:solidFill>
                  <a:schemeClr val="bg1"/>
                </a:solidFill>
              </a:rPr>
            </a:br>
            <a:br>
              <a:rPr lang="fi-FI" sz="1700" b="1" dirty="0">
                <a:solidFill>
                  <a:schemeClr val="bg1"/>
                </a:solidFill>
              </a:rPr>
            </a:br>
            <a:r>
              <a:rPr lang="fi-FI" sz="1700" b="1" dirty="0">
                <a:solidFill>
                  <a:schemeClr val="bg1"/>
                </a:solidFill>
              </a:rPr>
              <a:t>HSY Ilmastoinfo</a:t>
            </a:r>
            <a:br>
              <a:rPr lang="fi-FI" sz="1700" b="1" dirty="0">
                <a:solidFill>
                  <a:schemeClr val="bg1"/>
                </a:solidFill>
              </a:rPr>
            </a:br>
            <a:r>
              <a:rPr lang="fi-FI" sz="1700" b="1" dirty="0">
                <a:solidFill>
                  <a:schemeClr val="bg1"/>
                </a:solidFill>
              </a:rPr>
              <a:t>Facebook: facebook.com/ilmastoinfo</a:t>
            </a:r>
          </a:p>
          <a:p>
            <a:r>
              <a:rPr lang="fi-FI" sz="1700" b="1" dirty="0">
                <a:solidFill>
                  <a:schemeClr val="bg1"/>
                </a:solidFill>
              </a:rPr>
              <a:t>Instagram: @ilmastoinfo</a:t>
            </a:r>
            <a:br>
              <a:rPr lang="fi-FI" sz="1700" b="1" dirty="0">
                <a:solidFill>
                  <a:schemeClr val="bg1"/>
                </a:solidFill>
              </a:rPr>
            </a:br>
            <a:r>
              <a:rPr lang="fi-FI" sz="1700" b="1" dirty="0">
                <a:solidFill>
                  <a:schemeClr val="bg1"/>
                </a:solidFill>
              </a:rPr>
              <a:t>Twitter: @ilmastoinfo</a:t>
            </a:r>
          </a:p>
          <a:p>
            <a:r>
              <a:rPr lang="fi-FI" sz="1700" b="1" dirty="0">
                <a:solidFill>
                  <a:schemeClr val="bg1"/>
                </a:solidFill>
              </a:rPr>
              <a:t>koutsi.hsy.fi</a:t>
            </a:r>
            <a:br>
              <a:rPr lang="fi-FI" sz="1700" b="1" dirty="0">
                <a:solidFill>
                  <a:schemeClr val="bg1"/>
                </a:solidFill>
              </a:rPr>
            </a:br>
            <a:endParaRPr lang="fi-FI" sz="1700" b="1" dirty="0">
              <a:solidFill>
                <a:schemeClr val="bg1"/>
              </a:solidFill>
            </a:endParaRPr>
          </a:p>
        </p:txBody>
      </p:sp>
    </p:spTree>
    <p:extLst>
      <p:ext uri="{BB962C8B-B14F-4D97-AF65-F5344CB8AC3E}">
        <p14:creationId xmlns:p14="http://schemas.microsoft.com/office/powerpoint/2010/main" val="4150706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Logodia">
    <p:spTree>
      <p:nvGrpSpPr>
        <p:cNvPr id="1" name=""/>
        <p:cNvGrpSpPr/>
        <p:nvPr/>
      </p:nvGrpSpPr>
      <p:grpSpPr>
        <a:xfrm>
          <a:off x="0" y="0"/>
          <a:ext cx="0" cy="0"/>
          <a:chOff x="0" y="0"/>
          <a:chExt cx="0" cy="0"/>
        </a:xfrm>
      </p:grpSpPr>
      <p:pic>
        <p:nvPicPr>
          <p:cNvPr id="3" name="Picture 2" descr="Ilmastoinfo-graafinen-ohje-20212C.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9611" cy="6858000"/>
          </a:xfrm>
          <a:prstGeom prst="rect">
            <a:avLst/>
          </a:prstGeom>
        </p:spPr>
      </p:pic>
    </p:spTree>
    <p:extLst>
      <p:ext uri="{BB962C8B-B14F-4D97-AF65-F5344CB8AC3E}">
        <p14:creationId xmlns:p14="http://schemas.microsoft.com/office/powerpoint/2010/main" val="1397785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ändidia">
    <p:spTree>
      <p:nvGrpSpPr>
        <p:cNvPr id="1" name=""/>
        <p:cNvGrpSpPr/>
        <p:nvPr/>
      </p:nvGrpSpPr>
      <p:grpSpPr>
        <a:xfrm>
          <a:off x="0" y="0"/>
          <a:ext cx="0" cy="0"/>
          <a:chOff x="0" y="0"/>
          <a:chExt cx="0" cy="0"/>
        </a:xfrm>
      </p:grpSpPr>
      <p:pic>
        <p:nvPicPr>
          <p:cNvPr id="10" name="Picture 9" descr="Ilmastoinfo-graafinen-ohje-20212C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hasCustomPrompt="1"/>
          </p:nvPr>
        </p:nvSpPr>
        <p:spPr>
          <a:xfrm>
            <a:off x="2821048" y="2279581"/>
            <a:ext cx="5536474" cy="2181266"/>
          </a:xfrm>
        </p:spPr>
        <p:txBody>
          <a:bodyPr>
            <a:noAutofit/>
          </a:bodyPr>
          <a:lstStyle>
            <a:lvl1pPr algn="ctr">
              <a:lnSpc>
                <a:spcPct val="100000"/>
              </a:lnSpc>
              <a:defRPr sz="3600" b="1" baseline="0">
                <a:solidFill>
                  <a:schemeClr val="bg1"/>
                </a:solidFill>
              </a:defRPr>
            </a:lvl1pPr>
          </a:lstStyle>
          <a:p>
            <a:r>
              <a:rPr lang="fi-FI" dirty="0"/>
              <a:t>Tämä esitys </a:t>
            </a:r>
            <a:br>
              <a:rPr lang="fi-FI" dirty="0"/>
            </a:br>
            <a:r>
              <a:rPr lang="fi-FI" dirty="0"/>
              <a:t>ei voi pysäyttää ilmastonmuutosta. </a:t>
            </a:r>
            <a:br>
              <a:rPr lang="fi-FI" dirty="0"/>
            </a:br>
            <a:r>
              <a:rPr lang="fi-FI" dirty="0"/>
              <a:t>Sinä voit.</a:t>
            </a:r>
          </a:p>
        </p:txBody>
      </p:sp>
    </p:spTree>
    <p:extLst>
      <p:ext uri="{BB962C8B-B14F-4D97-AF65-F5344CB8AC3E}">
        <p14:creationId xmlns:p14="http://schemas.microsoft.com/office/powerpoint/2010/main" val="4116153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pic>
        <p:nvPicPr>
          <p:cNvPr id="5" name="Picture 4" descr="Ilmastoinfo-graafinen-ohje-20212C.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9611" cy="6858000"/>
          </a:xfrm>
          <a:prstGeom prst="rect">
            <a:avLst/>
          </a:prstGeom>
        </p:spPr>
      </p:pic>
      <p:sp>
        <p:nvSpPr>
          <p:cNvPr id="2" name="Otsikko 1"/>
          <p:cNvSpPr>
            <a:spLocks noGrp="1"/>
          </p:cNvSpPr>
          <p:nvPr>
            <p:ph type="title"/>
          </p:nvPr>
        </p:nvSpPr>
        <p:spPr>
          <a:xfrm>
            <a:off x="1047203" y="456566"/>
            <a:ext cx="9410362" cy="1325563"/>
          </a:xfrm>
        </p:spPr>
        <p:txBody>
          <a:bodyPr/>
          <a:lstStyle>
            <a:lvl1pPr>
              <a:defRPr b="1"/>
            </a:lvl1pPr>
          </a:lstStyle>
          <a:p>
            <a:r>
              <a:rPr lang="fi-FI"/>
              <a:t>Muokkaa ots. perustyyl. napsautt.</a:t>
            </a:r>
            <a:endParaRPr lang="fi-FI" dirty="0"/>
          </a:p>
        </p:txBody>
      </p:sp>
      <p:sp>
        <p:nvSpPr>
          <p:cNvPr id="3" name="Sisällön paikkamerkki 2"/>
          <p:cNvSpPr>
            <a:spLocks noGrp="1"/>
          </p:cNvSpPr>
          <p:nvPr>
            <p:ph idx="1"/>
          </p:nvPr>
        </p:nvSpPr>
        <p:spPr>
          <a:xfrm>
            <a:off x="1047202" y="1917066"/>
            <a:ext cx="9426041"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1006649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pic>
        <p:nvPicPr>
          <p:cNvPr id="8" name="Picture 7" descr="Ilmastoinfo-graafinen-ohje-20212C.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9611" cy="6858000"/>
          </a:xfrm>
          <a:prstGeom prst="rect">
            <a:avLst/>
          </a:prstGeom>
        </p:spPr>
      </p:pic>
      <p:sp>
        <p:nvSpPr>
          <p:cNvPr id="2" name="Otsikko 1"/>
          <p:cNvSpPr>
            <a:spLocks noGrp="1"/>
          </p:cNvSpPr>
          <p:nvPr>
            <p:ph type="title"/>
          </p:nvPr>
        </p:nvSpPr>
        <p:spPr>
          <a:xfrm>
            <a:off x="1047950" y="456566"/>
            <a:ext cx="9425294" cy="1234122"/>
          </a:xfrm>
        </p:spPr>
        <p:txBody>
          <a:bodyPr/>
          <a:lstStyle>
            <a:lvl1pPr>
              <a:defRPr b="1"/>
            </a:lvl1pPr>
          </a:lstStyle>
          <a:p>
            <a:r>
              <a:rPr lang="fi-FI"/>
              <a:t>Muokkaa ots. perustyyl. napsautt.</a:t>
            </a:r>
            <a:endParaRPr lang="fi-FI" dirty="0"/>
          </a:p>
        </p:txBody>
      </p:sp>
      <p:sp>
        <p:nvSpPr>
          <p:cNvPr id="3" name="Tekstin paikkamerkki 2"/>
          <p:cNvSpPr>
            <a:spLocks noGrp="1"/>
          </p:cNvSpPr>
          <p:nvPr>
            <p:ph type="body" idx="1"/>
          </p:nvPr>
        </p:nvSpPr>
        <p:spPr>
          <a:xfrm>
            <a:off x="1047202" y="1818869"/>
            <a:ext cx="4565703" cy="68620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1047202" y="2665584"/>
            <a:ext cx="4565703" cy="352407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5942155" y="1818869"/>
            <a:ext cx="4546768" cy="68620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5942155" y="2665584"/>
            <a:ext cx="4546768" cy="352407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243687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Vertailu">
    <p:spTree>
      <p:nvGrpSpPr>
        <p:cNvPr id="1" name=""/>
        <p:cNvGrpSpPr/>
        <p:nvPr/>
      </p:nvGrpSpPr>
      <p:grpSpPr>
        <a:xfrm>
          <a:off x="0" y="0"/>
          <a:ext cx="0" cy="0"/>
          <a:chOff x="0" y="0"/>
          <a:chExt cx="0" cy="0"/>
        </a:xfrm>
      </p:grpSpPr>
      <p:pic>
        <p:nvPicPr>
          <p:cNvPr id="7" name="Picture 6" descr="Ilmastoinfo-graafinen-ohje-20212C.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9611" cy="6858000"/>
          </a:xfrm>
          <a:prstGeom prst="rect">
            <a:avLst/>
          </a:prstGeom>
        </p:spPr>
      </p:pic>
      <p:sp>
        <p:nvSpPr>
          <p:cNvPr id="2" name="Otsikko 1"/>
          <p:cNvSpPr>
            <a:spLocks noGrp="1"/>
          </p:cNvSpPr>
          <p:nvPr>
            <p:ph type="title"/>
          </p:nvPr>
        </p:nvSpPr>
        <p:spPr>
          <a:xfrm>
            <a:off x="1047950" y="456566"/>
            <a:ext cx="9425294" cy="1234122"/>
          </a:xfrm>
        </p:spPr>
        <p:txBody>
          <a:bodyPr/>
          <a:lstStyle>
            <a:lvl1pPr>
              <a:defRPr b="1"/>
            </a:lvl1pPr>
          </a:lstStyle>
          <a:p>
            <a:r>
              <a:rPr lang="fi-FI"/>
              <a:t>Muokkaa ots. perustyyl. napsautt.</a:t>
            </a:r>
            <a:endParaRPr lang="fi-FI" dirty="0"/>
          </a:p>
        </p:txBody>
      </p:sp>
      <p:sp>
        <p:nvSpPr>
          <p:cNvPr id="4" name="Sisällön paikkamerkki 3"/>
          <p:cNvSpPr>
            <a:spLocks noGrp="1"/>
          </p:cNvSpPr>
          <p:nvPr>
            <p:ph sz="half" idx="2"/>
          </p:nvPr>
        </p:nvSpPr>
        <p:spPr>
          <a:xfrm>
            <a:off x="1047203" y="1908313"/>
            <a:ext cx="4550024" cy="428135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Sisällön paikkamerkki 5"/>
          <p:cNvSpPr>
            <a:spLocks noGrp="1"/>
          </p:cNvSpPr>
          <p:nvPr>
            <p:ph sz="quarter" idx="4"/>
          </p:nvPr>
        </p:nvSpPr>
        <p:spPr>
          <a:xfrm>
            <a:off x="5910798" y="1908313"/>
            <a:ext cx="4562447" cy="428135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994330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4 teemaa kuvat">
    <p:spTree>
      <p:nvGrpSpPr>
        <p:cNvPr id="1" name=""/>
        <p:cNvGrpSpPr/>
        <p:nvPr/>
      </p:nvGrpSpPr>
      <p:grpSpPr>
        <a:xfrm>
          <a:off x="0" y="0"/>
          <a:ext cx="0" cy="0"/>
          <a:chOff x="0" y="0"/>
          <a:chExt cx="0" cy="0"/>
        </a:xfrm>
      </p:grpSpPr>
      <p:pic>
        <p:nvPicPr>
          <p:cNvPr id="16" name="Kuva 15"/>
          <p:cNvPicPr>
            <a:picLocks noChangeAspect="1"/>
          </p:cNvPicPr>
          <p:nvPr userDrawn="1"/>
        </p:nvPicPr>
        <p:blipFill rotWithShape="1">
          <a:blip r:embed="rId2" cstate="print">
            <a:extLst>
              <a:ext uri="{28A0092B-C50C-407E-A947-70E740481C1C}">
                <a14:useLocalDpi xmlns:a14="http://schemas.microsoft.com/office/drawing/2010/main" val="0"/>
              </a:ext>
            </a:extLst>
          </a:blip>
          <a:srcRect l="-435" t="1040" r="-302" b="11914"/>
          <a:stretch/>
        </p:blipFill>
        <p:spPr>
          <a:xfrm>
            <a:off x="6061679" y="3419060"/>
            <a:ext cx="6155130" cy="3445565"/>
          </a:xfrm>
          <a:prstGeom prst="rect">
            <a:avLst/>
          </a:prstGeom>
        </p:spPr>
      </p:pic>
      <p:pic>
        <p:nvPicPr>
          <p:cNvPr id="3" name="Kuva 2"/>
          <p:cNvPicPr>
            <a:picLocks noChangeAspect="1"/>
          </p:cNvPicPr>
          <p:nvPr userDrawn="1"/>
        </p:nvPicPr>
        <p:blipFill rotWithShape="1">
          <a:blip r:embed="rId3" cstate="print">
            <a:extLst>
              <a:ext uri="{28A0092B-C50C-407E-A947-70E740481C1C}">
                <a14:useLocalDpi xmlns:a14="http://schemas.microsoft.com/office/drawing/2010/main" val="0"/>
              </a:ext>
            </a:extLst>
          </a:blip>
          <a:srcRect l="-199" t="42285" r="574" b="15879"/>
          <a:stretch/>
        </p:blipFill>
        <p:spPr>
          <a:xfrm>
            <a:off x="-7023" y="0"/>
            <a:ext cx="6123738" cy="3428999"/>
          </a:xfrm>
          <a:prstGeom prst="rect">
            <a:avLst/>
          </a:prstGeom>
        </p:spPr>
      </p:pic>
      <p:pic>
        <p:nvPicPr>
          <p:cNvPr id="2" name="Kuva 1"/>
          <p:cNvPicPr>
            <a:picLocks noChangeAspect="1"/>
          </p:cNvPicPr>
          <p:nvPr userDrawn="1"/>
        </p:nvPicPr>
        <p:blipFill rotWithShape="1">
          <a:blip r:embed="rId4" cstate="print">
            <a:extLst>
              <a:ext uri="{28A0092B-C50C-407E-A947-70E740481C1C}">
                <a14:useLocalDpi xmlns:a14="http://schemas.microsoft.com/office/drawing/2010/main" val="0"/>
              </a:ext>
            </a:extLst>
          </a:blip>
          <a:srcRect l="5972" t="21188" r="5020" b="3271"/>
          <a:stretch/>
        </p:blipFill>
        <p:spPr>
          <a:xfrm>
            <a:off x="-14046" y="3419059"/>
            <a:ext cx="6110046" cy="3460206"/>
          </a:xfrm>
          <a:prstGeom prst="rect">
            <a:avLst/>
          </a:prstGeom>
        </p:spPr>
      </p:pic>
      <p:pic>
        <p:nvPicPr>
          <p:cNvPr id="31" name="Kuva 30"/>
          <p:cNvPicPr>
            <a:picLocks noChangeAspect="1"/>
          </p:cNvPicPr>
          <p:nvPr userDrawn="1"/>
        </p:nvPicPr>
        <p:blipFill rotWithShape="1">
          <a:blip r:embed="rId5" cstate="print">
            <a:extLst>
              <a:ext uri="{28A0092B-C50C-407E-A947-70E740481C1C}">
                <a14:useLocalDpi xmlns:a14="http://schemas.microsoft.com/office/drawing/2010/main" val="0"/>
              </a:ext>
            </a:extLst>
          </a:blip>
          <a:srcRect l="981" t="6480" r="-197" b="56357"/>
          <a:stretch/>
        </p:blipFill>
        <p:spPr>
          <a:xfrm>
            <a:off x="6095999" y="-9939"/>
            <a:ext cx="6120810" cy="3438942"/>
          </a:xfrm>
          <a:prstGeom prst="rect">
            <a:avLst/>
          </a:prstGeom>
        </p:spPr>
      </p:pic>
      <p:sp>
        <p:nvSpPr>
          <p:cNvPr id="23" name="Tekstin paikkamerkki 22"/>
          <p:cNvSpPr>
            <a:spLocks noGrp="1"/>
          </p:cNvSpPr>
          <p:nvPr>
            <p:ph type="body" sz="quarter" idx="14" hasCustomPrompt="1"/>
          </p:nvPr>
        </p:nvSpPr>
        <p:spPr>
          <a:xfrm>
            <a:off x="0" y="1487534"/>
            <a:ext cx="6096000" cy="944256"/>
          </a:xfrm>
        </p:spPr>
        <p:txBody>
          <a:bodyPr>
            <a:normAutofit/>
          </a:bodyPr>
          <a:lstStyle>
            <a:lvl1pPr marL="0" indent="0" algn="ctr">
              <a:buNone/>
              <a:defRPr sz="3200" b="1">
                <a:solidFill>
                  <a:schemeClr val="bg1"/>
                </a:solidFill>
                <a:effectLst>
                  <a:outerShdw blurRad="50800" dist="38100" dir="2700000" algn="tl" rotWithShape="0">
                    <a:prstClr val="black">
                      <a:alpha val="40000"/>
                    </a:prstClr>
                  </a:outerShdw>
                </a:effectLst>
              </a:defRPr>
            </a:lvl1pPr>
            <a:lvl2pPr algn="ctr">
              <a:defRPr b="1"/>
            </a:lvl2pPr>
            <a:lvl3pPr algn="ctr">
              <a:defRPr b="1"/>
            </a:lvl3pPr>
            <a:lvl4pPr algn="ctr">
              <a:defRPr b="1"/>
            </a:lvl4pPr>
            <a:lvl5pPr algn="ctr">
              <a:defRPr b="1"/>
            </a:lvl5pPr>
          </a:lstStyle>
          <a:p>
            <a:pPr lvl="0"/>
            <a:r>
              <a:rPr lang="fi-FI" dirty="0"/>
              <a:t>Asuminen</a:t>
            </a:r>
          </a:p>
        </p:txBody>
      </p:sp>
      <p:sp>
        <p:nvSpPr>
          <p:cNvPr id="25" name="Tekstin paikkamerkki 24"/>
          <p:cNvSpPr>
            <a:spLocks noGrp="1"/>
          </p:cNvSpPr>
          <p:nvPr>
            <p:ph type="body" sz="quarter" idx="15" hasCustomPrompt="1"/>
          </p:nvPr>
        </p:nvSpPr>
        <p:spPr>
          <a:xfrm>
            <a:off x="6096000" y="1477723"/>
            <a:ext cx="6096000" cy="954068"/>
          </a:xfrm>
        </p:spPr>
        <p:txBody>
          <a:bodyPr>
            <a:normAutofit/>
          </a:bodyPr>
          <a:lstStyle>
            <a:lvl1pPr marL="0" indent="0" algn="ctr">
              <a:buNone/>
              <a:defRPr sz="3200" b="1">
                <a:solidFill>
                  <a:schemeClr val="bg1"/>
                </a:solidFill>
              </a:defRPr>
            </a:lvl1pPr>
            <a:lvl2pPr algn="ctr">
              <a:defRPr b="1"/>
            </a:lvl2pPr>
            <a:lvl3pPr algn="ctr">
              <a:defRPr b="1"/>
            </a:lvl3pPr>
            <a:lvl4pPr algn="ctr">
              <a:defRPr b="1"/>
            </a:lvl4pPr>
            <a:lvl5pPr algn="ctr">
              <a:defRPr b="1"/>
            </a:lvl5pPr>
          </a:lstStyle>
          <a:p>
            <a:pPr lvl="0"/>
            <a:r>
              <a:rPr lang="fi-FI" dirty="0"/>
              <a:t>Ruoka</a:t>
            </a:r>
          </a:p>
        </p:txBody>
      </p:sp>
      <p:sp>
        <p:nvSpPr>
          <p:cNvPr id="27" name="Tekstin paikkamerkki 26"/>
          <p:cNvSpPr>
            <a:spLocks noGrp="1"/>
          </p:cNvSpPr>
          <p:nvPr>
            <p:ph type="body" sz="quarter" idx="16" hasCustomPrompt="1"/>
          </p:nvPr>
        </p:nvSpPr>
        <p:spPr>
          <a:xfrm>
            <a:off x="0" y="4838519"/>
            <a:ext cx="6096000" cy="1003300"/>
          </a:xfrm>
        </p:spPr>
        <p:txBody>
          <a:bodyPr>
            <a:noAutofit/>
          </a:bodyPr>
          <a:lstStyle>
            <a:lvl1pPr marL="0" indent="0" algn="ctr">
              <a:buNone/>
              <a:defRPr sz="3200" b="1">
                <a:ln>
                  <a:noFill/>
                </a:ln>
                <a:solidFill>
                  <a:schemeClr val="bg1"/>
                </a:solidFill>
                <a:effectLst>
                  <a:outerShdw blurRad="50800" dist="38100" dir="2700000" algn="tl" rotWithShape="0">
                    <a:prstClr val="black">
                      <a:alpha val="40000"/>
                    </a:prstClr>
                  </a:outerShdw>
                </a:effectLst>
              </a:defRPr>
            </a:lvl1pPr>
            <a:lvl2pPr>
              <a:defRPr sz="3200" b="1"/>
            </a:lvl2pPr>
            <a:lvl3pPr>
              <a:defRPr sz="3200" b="1"/>
            </a:lvl3pPr>
            <a:lvl4pPr>
              <a:defRPr sz="3200" b="1"/>
            </a:lvl4pPr>
            <a:lvl5pPr>
              <a:defRPr sz="3200" b="1"/>
            </a:lvl5pPr>
          </a:lstStyle>
          <a:p>
            <a:pPr lvl="0"/>
            <a:r>
              <a:rPr lang="fi-FI" dirty="0"/>
              <a:t>Liikkuminen</a:t>
            </a:r>
          </a:p>
        </p:txBody>
      </p:sp>
      <p:sp>
        <p:nvSpPr>
          <p:cNvPr id="29" name="Tekstin paikkamerkki 28"/>
          <p:cNvSpPr>
            <a:spLocks noGrp="1"/>
          </p:cNvSpPr>
          <p:nvPr>
            <p:ph type="body" sz="quarter" idx="17" hasCustomPrompt="1"/>
          </p:nvPr>
        </p:nvSpPr>
        <p:spPr>
          <a:xfrm>
            <a:off x="6096000" y="4838519"/>
            <a:ext cx="6096000" cy="1003300"/>
          </a:xfrm>
        </p:spPr>
        <p:txBody>
          <a:bodyPr>
            <a:noAutofit/>
          </a:bodyPr>
          <a:lstStyle>
            <a:lvl1pPr marL="0" indent="0" algn="ctr">
              <a:buNone/>
              <a:defRPr sz="3200" b="1">
                <a:solidFill>
                  <a:schemeClr val="bg1"/>
                </a:solidFill>
                <a:effectLst>
                  <a:outerShdw blurRad="50800" dist="38100" dir="2700000" algn="tl" rotWithShape="0">
                    <a:prstClr val="black">
                      <a:alpha val="40000"/>
                    </a:prstClr>
                  </a:outerShdw>
                </a:effectLst>
              </a:defRPr>
            </a:lvl1pPr>
            <a:lvl2pPr>
              <a:defRPr sz="3200" b="1"/>
            </a:lvl2pPr>
            <a:lvl3pPr>
              <a:defRPr sz="3200" b="1"/>
            </a:lvl3pPr>
            <a:lvl4pPr>
              <a:defRPr sz="3200" b="1"/>
            </a:lvl4pPr>
            <a:lvl5pPr>
              <a:defRPr sz="3200" b="1"/>
            </a:lvl5pPr>
          </a:lstStyle>
          <a:p>
            <a:pPr lvl="0"/>
            <a:r>
              <a:rPr lang="fi-FI" dirty="0"/>
              <a:t>Kuluttaminen</a:t>
            </a:r>
          </a:p>
        </p:txBody>
      </p:sp>
    </p:spTree>
    <p:extLst>
      <p:ext uri="{BB962C8B-B14F-4D97-AF65-F5344CB8AC3E}">
        <p14:creationId xmlns:p14="http://schemas.microsoft.com/office/powerpoint/2010/main" val="3136037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teemaa tyhjä">
    <p:spTree>
      <p:nvGrpSpPr>
        <p:cNvPr id="1" name=""/>
        <p:cNvGrpSpPr/>
        <p:nvPr/>
      </p:nvGrpSpPr>
      <p:grpSpPr>
        <a:xfrm>
          <a:off x="0" y="0"/>
          <a:ext cx="0" cy="0"/>
          <a:chOff x="0" y="0"/>
          <a:chExt cx="0" cy="0"/>
        </a:xfrm>
      </p:grpSpPr>
      <p:sp>
        <p:nvSpPr>
          <p:cNvPr id="15" name="Kuvan paikkamerkki 14"/>
          <p:cNvSpPr>
            <a:spLocks noGrp="1"/>
          </p:cNvSpPr>
          <p:nvPr>
            <p:ph type="pic" sz="quarter" idx="10"/>
          </p:nvPr>
        </p:nvSpPr>
        <p:spPr>
          <a:xfrm>
            <a:off x="0" y="6623"/>
            <a:ext cx="6096000" cy="3429000"/>
          </a:xfrm>
        </p:spPr>
        <p:txBody>
          <a:bodyPr/>
          <a:lstStyle/>
          <a:p>
            <a:r>
              <a:rPr lang="fi-FI"/>
              <a:t>Lisää kuva napsauttamalla kuvaketta</a:t>
            </a:r>
          </a:p>
        </p:txBody>
      </p:sp>
      <p:sp>
        <p:nvSpPr>
          <p:cNvPr id="17" name="Kuvan paikkamerkki 16"/>
          <p:cNvSpPr>
            <a:spLocks noGrp="1"/>
          </p:cNvSpPr>
          <p:nvPr>
            <p:ph type="pic" sz="quarter" idx="11"/>
          </p:nvPr>
        </p:nvSpPr>
        <p:spPr>
          <a:xfrm>
            <a:off x="6096000" y="6623"/>
            <a:ext cx="6096000" cy="3429000"/>
          </a:xfrm>
        </p:spPr>
        <p:txBody>
          <a:bodyPr/>
          <a:lstStyle/>
          <a:p>
            <a:r>
              <a:rPr lang="fi-FI"/>
              <a:t>Lisää kuva napsauttamalla kuvaketta</a:t>
            </a:r>
          </a:p>
        </p:txBody>
      </p:sp>
      <p:sp>
        <p:nvSpPr>
          <p:cNvPr id="19" name="Kuvan paikkamerkki 18"/>
          <p:cNvSpPr>
            <a:spLocks noGrp="1"/>
          </p:cNvSpPr>
          <p:nvPr>
            <p:ph type="pic" sz="quarter" idx="12"/>
          </p:nvPr>
        </p:nvSpPr>
        <p:spPr>
          <a:xfrm>
            <a:off x="0" y="3435623"/>
            <a:ext cx="6096000" cy="3429000"/>
          </a:xfrm>
        </p:spPr>
        <p:txBody>
          <a:bodyPr/>
          <a:lstStyle/>
          <a:p>
            <a:r>
              <a:rPr lang="fi-FI"/>
              <a:t>Lisää kuva napsauttamalla kuvaketta</a:t>
            </a:r>
            <a:endParaRPr lang="fi-FI" dirty="0"/>
          </a:p>
        </p:txBody>
      </p:sp>
      <p:sp>
        <p:nvSpPr>
          <p:cNvPr id="21" name="Kuvan paikkamerkki 20"/>
          <p:cNvSpPr>
            <a:spLocks noGrp="1"/>
          </p:cNvSpPr>
          <p:nvPr>
            <p:ph type="pic" sz="quarter" idx="13"/>
          </p:nvPr>
        </p:nvSpPr>
        <p:spPr>
          <a:xfrm>
            <a:off x="6096000" y="3435623"/>
            <a:ext cx="6096000" cy="3429000"/>
          </a:xfrm>
        </p:spPr>
        <p:txBody>
          <a:bodyPr/>
          <a:lstStyle/>
          <a:p>
            <a:r>
              <a:rPr lang="fi-FI"/>
              <a:t>Lisää kuva napsauttamalla kuvaketta</a:t>
            </a:r>
            <a:endParaRPr lang="fi-FI" dirty="0"/>
          </a:p>
        </p:txBody>
      </p:sp>
      <p:sp>
        <p:nvSpPr>
          <p:cNvPr id="23" name="Tekstin paikkamerkki 22"/>
          <p:cNvSpPr>
            <a:spLocks noGrp="1"/>
          </p:cNvSpPr>
          <p:nvPr>
            <p:ph type="body" sz="quarter" idx="14"/>
          </p:nvPr>
        </p:nvSpPr>
        <p:spPr>
          <a:xfrm>
            <a:off x="0" y="1342105"/>
            <a:ext cx="6096000" cy="944256"/>
          </a:xfrm>
        </p:spPr>
        <p:txBody>
          <a:bodyPr>
            <a:normAutofit/>
          </a:bodyPr>
          <a:lstStyle>
            <a:lvl1pPr marL="0" indent="0" algn="ctr">
              <a:buNone/>
              <a:defRPr sz="3200" b="1"/>
            </a:lvl1pPr>
            <a:lvl2pPr algn="ctr">
              <a:defRPr b="1"/>
            </a:lvl2pPr>
            <a:lvl3pPr algn="ctr">
              <a:defRPr b="1"/>
            </a:lvl3pPr>
            <a:lvl4pPr algn="ctr">
              <a:defRPr b="1"/>
            </a:lvl4pPr>
            <a:lvl5pPr algn="ctr">
              <a:defRPr b="1"/>
            </a:lvl5pPr>
          </a:lstStyle>
          <a:p>
            <a:pPr lvl="0"/>
            <a:r>
              <a:rPr lang="fi-FI"/>
              <a:t>Muokkaa tekstin perustyylejä napsauttamalla</a:t>
            </a:r>
          </a:p>
        </p:txBody>
      </p:sp>
      <p:sp>
        <p:nvSpPr>
          <p:cNvPr id="25" name="Tekstin paikkamerkki 24"/>
          <p:cNvSpPr>
            <a:spLocks noGrp="1"/>
          </p:cNvSpPr>
          <p:nvPr>
            <p:ph type="body" sz="quarter" idx="15"/>
          </p:nvPr>
        </p:nvSpPr>
        <p:spPr>
          <a:xfrm>
            <a:off x="6096000" y="1327357"/>
            <a:ext cx="6096000" cy="958801"/>
          </a:xfrm>
        </p:spPr>
        <p:txBody>
          <a:bodyPr>
            <a:normAutofit/>
          </a:bodyPr>
          <a:lstStyle>
            <a:lvl1pPr marL="0" indent="0" algn="ctr">
              <a:buNone/>
              <a:defRPr sz="3200" b="1"/>
            </a:lvl1pPr>
            <a:lvl2pPr algn="ctr">
              <a:defRPr b="1"/>
            </a:lvl2pPr>
            <a:lvl3pPr algn="ctr">
              <a:defRPr b="1"/>
            </a:lvl3pPr>
            <a:lvl4pPr algn="ctr">
              <a:defRPr b="1"/>
            </a:lvl4pPr>
            <a:lvl5pPr algn="ctr">
              <a:defRPr b="1"/>
            </a:lvl5pPr>
          </a:lstStyle>
          <a:p>
            <a:pPr lvl="0"/>
            <a:r>
              <a:rPr lang="fi-FI"/>
              <a:t>Muokkaa tekstin perustyylejä napsauttamalla</a:t>
            </a:r>
          </a:p>
        </p:txBody>
      </p:sp>
      <p:sp>
        <p:nvSpPr>
          <p:cNvPr id="27" name="Tekstin paikkamerkki 26"/>
          <p:cNvSpPr>
            <a:spLocks noGrp="1"/>
          </p:cNvSpPr>
          <p:nvPr>
            <p:ph type="body" sz="quarter" idx="16"/>
          </p:nvPr>
        </p:nvSpPr>
        <p:spPr>
          <a:xfrm>
            <a:off x="0" y="4764088"/>
            <a:ext cx="6096000" cy="1003300"/>
          </a:xfrm>
        </p:spPr>
        <p:txBody>
          <a:bodyPr>
            <a:noAutofit/>
          </a:bodyPr>
          <a:lstStyle>
            <a:lvl1pPr marL="0" indent="0" algn="ctr">
              <a:buNone/>
              <a:defRPr sz="3200" b="1"/>
            </a:lvl1pPr>
            <a:lvl2pPr>
              <a:defRPr sz="3200" b="1"/>
            </a:lvl2pPr>
            <a:lvl3pPr>
              <a:defRPr sz="3200" b="1"/>
            </a:lvl3pPr>
            <a:lvl4pPr>
              <a:defRPr sz="3200" b="1"/>
            </a:lvl4pPr>
            <a:lvl5pPr>
              <a:defRPr sz="3200" b="1"/>
            </a:lvl5pPr>
          </a:lstStyle>
          <a:p>
            <a:pPr lvl="0"/>
            <a:r>
              <a:rPr lang="fi-FI"/>
              <a:t>Muokkaa tekstin perustyylejä napsauttamalla</a:t>
            </a:r>
          </a:p>
        </p:txBody>
      </p:sp>
      <p:sp>
        <p:nvSpPr>
          <p:cNvPr id="29" name="Tekstin paikkamerkki 28"/>
          <p:cNvSpPr>
            <a:spLocks noGrp="1"/>
          </p:cNvSpPr>
          <p:nvPr>
            <p:ph type="body" sz="quarter" idx="17"/>
          </p:nvPr>
        </p:nvSpPr>
        <p:spPr>
          <a:xfrm>
            <a:off x="6096000" y="4764088"/>
            <a:ext cx="6096000" cy="1003300"/>
          </a:xfrm>
        </p:spPr>
        <p:txBody>
          <a:bodyPr>
            <a:noAutofit/>
          </a:bodyPr>
          <a:lstStyle>
            <a:lvl1pPr marL="0" indent="0" algn="ctr">
              <a:buNone/>
              <a:defRPr sz="3200" b="1"/>
            </a:lvl1pPr>
            <a:lvl2pPr>
              <a:defRPr sz="3200" b="1"/>
            </a:lvl2pPr>
            <a:lvl3pPr>
              <a:defRPr sz="3200" b="1"/>
            </a:lvl3pPr>
            <a:lvl4pPr>
              <a:defRPr sz="3200" b="1"/>
            </a:lvl4pPr>
            <a:lvl5pPr>
              <a:defRPr sz="3200" b="1"/>
            </a:lvl5pPr>
          </a:lstStyle>
          <a:p>
            <a:pPr lvl="0"/>
            <a:r>
              <a:rPr lang="fi-FI"/>
              <a:t>Muokkaa tekstin perustyylejä napsauttamalla</a:t>
            </a:r>
          </a:p>
        </p:txBody>
      </p:sp>
    </p:spTree>
    <p:extLst>
      <p:ext uri="{BB962C8B-B14F-4D97-AF65-F5344CB8AC3E}">
        <p14:creationId xmlns:p14="http://schemas.microsoft.com/office/powerpoint/2010/main" val="3794073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4BA411-5BAF-48B6-A9B4-C98330EF18C6}" type="datetimeFigureOut">
              <a:rPr lang="fi-FI" smtClean="0"/>
              <a:t>2.6.2022</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84DD57-DDC6-4D35-90B6-EE97FF177B21}" type="slidenum">
              <a:rPr lang="fi-FI" smtClean="0"/>
              <a:t>‹#›</a:t>
            </a:fld>
            <a:endParaRPr lang="fi-FI"/>
          </a:p>
        </p:txBody>
      </p:sp>
    </p:spTree>
    <p:extLst>
      <p:ext uri="{BB962C8B-B14F-4D97-AF65-F5344CB8AC3E}">
        <p14:creationId xmlns:p14="http://schemas.microsoft.com/office/powerpoint/2010/main" val="17219043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69" r:id="rId3"/>
    <p:sldLayoutId id="2147483661" r:id="rId4"/>
    <p:sldLayoutId id="2147483650" r:id="rId5"/>
    <p:sldLayoutId id="2147483653" r:id="rId6"/>
    <p:sldLayoutId id="2147483668" r:id="rId7"/>
    <p:sldLayoutId id="2147483674" r:id="rId8"/>
    <p:sldLayoutId id="2147483663" r:id="rId9"/>
    <p:sldLayoutId id="2147483664" r:id="rId10"/>
    <p:sldLayoutId id="2147483657" r:id="rId11"/>
    <p:sldLayoutId id="2147483654" r:id="rId12"/>
    <p:sldLayoutId id="2147483671" r:id="rId13"/>
    <p:sldLayoutId id="2147483672" r:id="rId14"/>
    <p:sldLayoutId id="2147483673" r:id="rId15"/>
    <p:sldLayoutId id="2147483677" r:id="rId16"/>
    <p:sldLayoutId id="2147483678" r:id="rId17"/>
    <p:sldLayoutId id="2147483680" r:id="rId18"/>
    <p:sldLayoutId id="2147483679" r:id="rId19"/>
    <p:sldLayoutId id="2147483667" r:id="rId20"/>
    <p:sldLayoutId id="2147483676"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normAutofit fontScale="90000"/>
          </a:bodyPr>
          <a:lstStyle/>
          <a:p>
            <a:r>
              <a:rPr lang="fi-FI" dirty="0">
                <a:latin typeface="Segoe UI"/>
                <a:cs typeface="Segoe UI"/>
              </a:rPr>
              <a:t>Malli taloyhtiön strategiasta eli toimintasuunnitelmasta</a:t>
            </a:r>
            <a:endParaRPr lang="fi-FI" dirty="0"/>
          </a:p>
        </p:txBody>
      </p:sp>
      <p:sp>
        <p:nvSpPr>
          <p:cNvPr id="3" name="Alaotsikko 2"/>
          <p:cNvSpPr>
            <a:spLocks noGrp="1"/>
          </p:cNvSpPr>
          <p:nvPr>
            <p:ph type="subTitle" idx="1"/>
          </p:nvPr>
        </p:nvSpPr>
        <p:spPr/>
        <p:txBody>
          <a:bodyPr vert="horz" lIns="91440" tIns="45720" rIns="91440" bIns="45720" rtlCol="0" anchor="t">
            <a:normAutofit fontScale="92500" lnSpcReduction="20000"/>
          </a:bodyPr>
          <a:lstStyle/>
          <a:p>
            <a:r>
              <a:rPr lang="fi-FI" dirty="0">
                <a:latin typeface="Segoe UI"/>
                <a:cs typeface="Segoe UI"/>
              </a:rPr>
              <a:t>Keskustelkaa taloyhtiössä osakkaiden ja asukkaiden kesken, mitkä ovat tärkeimmät päämääränne. Kirjatkaa ne oheiseen taulukkoon malliesimerkin tavoin. Strategiamalli kokoaa taloyhtiön tavoitteet yhdelle lomakkeelle, josta niin yksittäinen asukas kuin koko taloyhtiö voi nähdä keinot tavoitteiden saavuttamiseksi. </a:t>
            </a:r>
            <a:endParaRPr lang="fi-FI" dirty="0"/>
          </a:p>
          <a:p>
            <a:r>
              <a:rPr lang="fi-FI" dirty="0">
                <a:latin typeface="Segoe UI"/>
                <a:cs typeface="Segoe UI"/>
              </a:rPr>
              <a:t>Taloyhtiöstrategian voi jakaa kaikille asukkaille, jotta jokainen on tietoinen siitä, mihin taloyhtiössä pyritään.</a:t>
            </a:r>
          </a:p>
        </p:txBody>
      </p:sp>
    </p:spTree>
    <p:extLst>
      <p:ext uri="{BB962C8B-B14F-4D97-AF65-F5344CB8AC3E}">
        <p14:creationId xmlns:p14="http://schemas.microsoft.com/office/powerpoint/2010/main" val="697418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21441B2D-5A59-4474-88B1-10EB0345789B}"/>
              </a:ext>
            </a:extLst>
          </p:cNvPr>
          <p:cNvSpPr>
            <a:spLocks noGrp="1"/>
          </p:cNvSpPr>
          <p:nvPr>
            <p:ph type="title"/>
          </p:nvPr>
        </p:nvSpPr>
        <p:spPr>
          <a:xfrm>
            <a:off x="1005162" y="204318"/>
            <a:ext cx="9410362" cy="978829"/>
          </a:xfrm>
        </p:spPr>
        <p:txBody>
          <a:bodyPr>
            <a:normAutofit/>
          </a:bodyPr>
          <a:lstStyle/>
          <a:p>
            <a:r>
              <a:rPr lang="fi-FI" sz="3200" dirty="0"/>
              <a:t>As Oy esimerkkitaloyhtiön strategia (malli)</a:t>
            </a:r>
            <a:endParaRPr lang="fi-FI" sz="3200" dirty="0">
              <a:cs typeface="Segoe UI"/>
            </a:endParaRPr>
          </a:p>
        </p:txBody>
      </p:sp>
      <p:graphicFrame>
        <p:nvGraphicFramePr>
          <p:cNvPr id="10" name="Taulukko 10">
            <a:extLst>
              <a:ext uri="{FF2B5EF4-FFF2-40B4-BE49-F238E27FC236}">
                <a16:creationId xmlns:a16="http://schemas.microsoft.com/office/drawing/2014/main" id="{14F31288-12AE-4E09-B613-F6D05202AA59}"/>
              </a:ext>
            </a:extLst>
          </p:cNvPr>
          <p:cNvGraphicFramePr>
            <a:graphicFrameLocks noGrp="1"/>
          </p:cNvGraphicFramePr>
          <p:nvPr>
            <p:ph idx="1"/>
            <p:extLst>
              <p:ext uri="{D42A27DB-BD31-4B8C-83A1-F6EECF244321}">
                <p14:modId xmlns:p14="http://schemas.microsoft.com/office/powerpoint/2010/main" val="3593473233"/>
              </p:ext>
            </p:extLst>
          </p:nvPr>
        </p:nvGraphicFramePr>
        <p:xfrm>
          <a:off x="74023" y="1183147"/>
          <a:ext cx="12043953" cy="5495100"/>
        </p:xfrm>
        <a:graphic>
          <a:graphicData uri="http://schemas.openxmlformats.org/drawingml/2006/table">
            <a:tbl>
              <a:tblPr firstRow="1" bandRow="1">
                <a:tableStyleId>{5C22544A-7EE6-4342-B048-85BDC9FD1C3A}</a:tableStyleId>
              </a:tblPr>
              <a:tblGrid>
                <a:gridCol w="966501">
                  <a:extLst>
                    <a:ext uri="{9D8B030D-6E8A-4147-A177-3AD203B41FA5}">
                      <a16:colId xmlns:a16="http://schemas.microsoft.com/office/drawing/2014/main" val="1982786140"/>
                    </a:ext>
                  </a:extLst>
                </a:gridCol>
                <a:gridCol w="5320585">
                  <a:extLst>
                    <a:ext uri="{9D8B030D-6E8A-4147-A177-3AD203B41FA5}">
                      <a16:colId xmlns:a16="http://schemas.microsoft.com/office/drawing/2014/main" val="3560650928"/>
                    </a:ext>
                  </a:extLst>
                </a:gridCol>
                <a:gridCol w="5756867">
                  <a:extLst>
                    <a:ext uri="{9D8B030D-6E8A-4147-A177-3AD203B41FA5}">
                      <a16:colId xmlns:a16="http://schemas.microsoft.com/office/drawing/2014/main" val="2887399260"/>
                    </a:ext>
                  </a:extLst>
                </a:gridCol>
              </a:tblGrid>
              <a:tr h="215239">
                <a:tc>
                  <a:txBody>
                    <a:bodyPr/>
                    <a:lstStyle/>
                    <a:p>
                      <a:r>
                        <a:rPr lang="fi-FI" sz="1000" dirty="0"/>
                        <a:t>Mitä tavoitellaan?</a:t>
                      </a:r>
                      <a:endParaRPr lang="en-US" dirty="0"/>
                    </a:p>
                  </a:txBody>
                  <a:tcPr/>
                </a:tc>
                <a:tc gridSpan="2">
                  <a:txBody>
                    <a:bodyPr/>
                    <a:lstStyle/>
                    <a:p>
                      <a:pPr algn="ctr"/>
                      <a:r>
                        <a:rPr lang="fi-FI" sz="1000" dirty="0"/>
                        <a:t>Miten siihen päästään?</a:t>
                      </a:r>
                    </a:p>
                  </a:txBody>
                  <a:tcPr/>
                </a:tc>
                <a:tc hMerge="1">
                  <a:txBody>
                    <a:bodyPr/>
                    <a:lstStyle/>
                    <a:p>
                      <a:endParaRPr lang="fi-FI" dirty="0"/>
                    </a:p>
                  </a:txBody>
                  <a:tcPr/>
                </a:tc>
                <a:extLst>
                  <a:ext uri="{0D108BD9-81ED-4DB2-BD59-A6C34878D82A}">
                    <a16:rowId xmlns:a16="http://schemas.microsoft.com/office/drawing/2014/main" val="594058674"/>
                  </a:ext>
                </a:extLst>
              </a:tr>
              <a:tr h="233745">
                <a:tc>
                  <a:txBody>
                    <a:bodyPr/>
                    <a:lstStyle/>
                    <a:p>
                      <a:endParaRPr lang="fi-FI" sz="1000" dirty="0"/>
                    </a:p>
                  </a:txBody>
                  <a:tcPr/>
                </a:tc>
                <a:tc>
                  <a:txBody>
                    <a:bodyPr/>
                    <a:lstStyle/>
                    <a:p>
                      <a:pPr algn="ctr"/>
                      <a:r>
                        <a:rPr lang="fi-FI" sz="1000" dirty="0"/>
                        <a:t>Minä = jokainen osakas ja asukas</a:t>
                      </a:r>
                    </a:p>
                  </a:txBody>
                  <a:tcPr/>
                </a:tc>
                <a:tc>
                  <a:txBody>
                    <a:bodyPr/>
                    <a:lstStyle/>
                    <a:p>
                      <a:pPr algn="ctr"/>
                      <a:r>
                        <a:rPr lang="fi-FI" sz="1000" dirty="0"/>
                        <a:t>Taloyhtiö</a:t>
                      </a:r>
                    </a:p>
                  </a:txBody>
                  <a:tcPr/>
                </a:tc>
                <a:extLst>
                  <a:ext uri="{0D108BD9-81ED-4DB2-BD59-A6C34878D82A}">
                    <a16:rowId xmlns:a16="http://schemas.microsoft.com/office/drawing/2014/main" val="213801006"/>
                  </a:ext>
                </a:extLst>
              </a:tr>
              <a:tr h="1697873">
                <a:tc>
                  <a:txBody>
                    <a:bodyPr/>
                    <a:lstStyle/>
                    <a:p>
                      <a:r>
                        <a:rPr lang="fi-FI" sz="1000" dirty="0"/>
                        <a:t>Viihtyisä</a:t>
                      </a:r>
                    </a:p>
                  </a:txBody>
                  <a:tcPr/>
                </a:tc>
                <a:tc>
                  <a:txBody>
                    <a:bodyPr/>
                    <a:lstStyle/>
                    <a:p>
                      <a:pPr marL="171450" indent="-171450">
                        <a:buFont typeface="Arial" panose="020B0604020202020204" pitchFamily="34" charset="0"/>
                        <a:buChar char="•"/>
                      </a:pPr>
                      <a:r>
                        <a:rPr lang="fi-FI" sz="1000" dirty="0"/>
                        <a:t>Arvostan kotiani ja pidän siitä hyvää huolta</a:t>
                      </a:r>
                    </a:p>
                    <a:p>
                      <a:pPr marL="171450" indent="-171450">
                        <a:buFont typeface="Arial" panose="020B0604020202020204" pitchFamily="34" charset="0"/>
                        <a:buChar char="•"/>
                      </a:pPr>
                      <a:r>
                        <a:rPr lang="fi-FI" sz="1000" dirty="0"/>
                        <a:t>Arvostan naapureitani ja ymmärrän, että kerrostalossa asuu muitakin ja että äänet kuuluvat kerrostaloelämään</a:t>
                      </a:r>
                    </a:p>
                    <a:p>
                      <a:pPr marL="171450" indent="-171450">
                        <a:buFont typeface="Arial" panose="020B0604020202020204" pitchFamily="34" charset="0"/>
                        <a:buChar char="•"/>
                      </a:pPr>
                      <a:r>
                        <a:rPr lang="fi-FI" sz="1000" dirty="0"/>
                        <a:t>Turvallisuus on tärkeää ja ilmoitan hallitukselle/ isännöitsijälle/ huoltoon huomaamistani puutteista tai häiriöistä. Jos kadotan avaimeni, ilmoitan siitä viipymättä isännöitsijälle</a:t>
                      </a:r>
                    </a:p>
                    <a:p>
                      <a:pPr marL="171450" indent="-171450">
                        <a:buFont typeface="Arial" panose="020B0604020202020204" pitchFamily="34" charset="0"/>
                        <a:buChar char="•"/>
                      </a:pPr>
                      <a:r>
                        <a:rPr lang="fi-FI" sz="1000" dirty="0"/>
                        <a:t>Pidän rappukäytävät ja muut yhteiset tilat siisteinä enkä säilö niissä ylimääräistä tavaraa. Pyöräsuojassa säilytän vain sinne kuuluvaa tavaraa, esim. käytössä olevia pyöriä, lastenvaunuja ja rollaattoreita</a:t>
                      </a:r>
                    </a:p>
                    <a:p>
                      <a:pPr marL="171450" indent="-171450">
                        <a:buFont typeface="Arial" panose="020B0604020202020204" pitchFamily="34" charset="0"/>
                        <a:buChar char="•"/>
                      </a:pPr>
                      <a:r>
                        <a:rPr lang="fi-FI" sz="1000" dirty="0"/>
                        <a:t>Jos sotken, siivoan sotkuni </a:t>
                      </a:r>
                    </a:p>
                    <a:p>
                      <a:pPr marL="171450" indent="-171450">
                        <a:buFont typeface="Arial" panose="020B0604020202020204" pitchFamily="34" charset="0"/>
                        <a:buChar char="•"/>
                      </a:pPr>
                      <a:r>
                        <a:rPr lang="fi-FI" sz="1000" dirty="0"/>
                        <a:t>Noudatan järjestyssääntöjä</a:t>
                      </a:r>
                    </a:p>
                  </a:txBody>
                  <a:tcPr/>
                </a:tc>
                <a:tc>
                  <a:txBody>
                    <a:bodyPr/>
                    <a:lstStyle/>
                    <a:p>
                      <a:pPr marL="171450" indent="-171450">
                        <a:buFont typeface="Arial" panose="020B0604020202020204" pitchFamily="34" charset="0"/>
                        <a:buChar char="•"/>
                      </a:pPr>
                      <a:r>
                        <a:rPr lang="fi-FI" sz="1000" dirty="0"/>
                        <a:t>Hallitus kohtelee kaikkia asukkaita ja osakkaita tasapuolisesti</a:t>
                      </a:r>
                    </a:p>
                    <a:p>
                      <a:pPr marL="171450" indent="-171450">
                        <a:buFont typeface="Arial" panose="020B0604020202020204" pitchFamily="34" charset="0"/>
                        <a:buChar char="•"/>
                      </a:pPr>
                      <a:r>
                        <a:rPr lang="fi-FI" sz="1000" dirty="0"/>
                        <a:t>Hallitus toimii avoimesti ja rohkaisee avoimeen keskusteluun asukkaiden ja osakkaiden kanssa ja kesken</a:t>
                      </a:r>
                    </a:p>
                    <a:p>
                      <a:pPr marL="171450" indent="-171450">
                        <a:buFont typeface="Arial" panose="020B0604020202020204" pitchFamily="34" charset="0"/>
                        <a:buChar char="•"/>
                      </a:pPr>
                      <a:r>
                        <a:rPr lang="fi-FI" sz="1000" dirty="0"/>
                        <a:t>Huolto pitää huolta siitä, että talotekniikka, esim. sähkö, lämpö, vesi ja viemärit toimivat ja että tekninen laitteisto testataan säännöllisesti</a:t>
                      </a:r>
                    </a:p>
                    <a:p>
                      <a:pPr marL="171450" indent="-171450">
                        <a:buFont typeface="Arial" panose="020B0604020202020204" pitchFamily="34" charset="0"/>
                        <a:buChar char="•"/>
                      </a:pPr>
                      <a:r>
                        <a:rPr lang="fi-FI" sz="1000" dirty="0"/>
                        <a:t>Huolto pitää huolta siitä, että pihojen ja porraskäytävien sekä muiden yleisten tilojen valaistus on kunnossa ja että ovet lukittuvat niin kuin pitää</a:t>
                      </a:r>
                    </a:p>
                    <a:p>
                      <a:pPr marL="171450" indent="-171450">
                        <a:buFont typeface="Arial" panose="020B0604020202020204" pitchFamily="34" charset="0"/>
                        <a:buChar char="•"/>
                      </a:pPr>
                      <a:r>
                        <a:rPr lang="fi-FI" sz="1000" dirty="0"/>
                        <a:t>Talon yhteiset tilat, esim. porraskäytävät, pyöräsuojat ja sauna pidetään siisteinä siivoamalla ne säännöllisesti</a:t>
                      </a:r>
                    </a:p>
                    <a:p>
                      <a:pPr marL="171450" indent="-171450">
                        <a:buFont typeface="Arial" panose="020B0604020202020204" pitchFamily="34" charset="0"/>
                        <a:buChar char="•"/>
                      </a:pPr>
                      <a:r>
                        <a:rPr lang="fi-FI" sz="1000" dirty="0"/>
                        <a:t>Huolto huolehtii piha-alueista ja jätehuoneesta siivoamalla ne säännöllisesti</a:t>
                      </a:r>
                    </a:p>
                    <a:p>
                      <a:pPr marL="171450" indent="-171450">
                        <a:buFont typeface="Arial" panose="020B0604020202020204" pitchFamily="34" charset="0"/>
                        <a:buChar char="•"/>
                      </a:pPr>
                      <a:r>
                        <a:rPr lang="fi-FI" sz="1000" dirty="0"/>
                        <a:t>Pikkuviat korjataan samoin tein ja esim. ilkivaltatöherrykset putsataan välittömästi</a:t>
                      </a:r>
                    </a:p>
                  </a:txBody>
                  <a:tcPr/>
                </a:tc>
                <a:extLst>
                  <a:ext uri="{0D108BD9-81ED-4DB2-BD59-A6C34878D82A}">
                    <a16:rowId xmlns:a16="http://schemas.microsoft.com/office/drawing/2014/main" val="1471751547"/>
                  </a:ext>
                </a:extLst>
              </a:tr>
              <a:tr h="938345">
                <a:tc>
                  <a:txBody>
                    <a:bodyPr/>
                    <a:lstStyle/>
                    <a:p>
                      <a:r>
                        <a:rPr lang="fi-FI" sz="1000" dirty="0"/>
                        <a:t>Mutkaton</a:t>
                      </a:r>
                    </a:p>
                  </a:txBody>
                  <a:tcPr/>
                </a:tc>
                <a:tc>
                  <a:txBody>
                    <a:bodyPr/>
                    <a:lstStyle/>
                    <a:p>
                      <a:pPr marL="171450" indent="-171450">
                        <a:buFont typeface="Arial" panose="020B0604020202020204" pitchFamily="34" charset="0"/>
                        <a:buChar char="•"/>
                      </a:pPr>
                      <a:r>
                        <a:rPr lang="fi-FI" sz="1000" dirty="0"/>
                        <a:t>Annan palautetta hallituksen toiminnasta, niin ruusuja kuin risujakin</a:t>
                      </a:r>
                    </a:p>
                    <a:p>
                      <a:pPr marL="171450" indent="-171450">
                        <a:buFont typeface="Arial" panose="020B0604020202020204" pitchFamily="34" charset="0"/>
                        <a:buChar char="•"/>
                      </a:pPr>
                      <a:r>
                        <a:rPr lang="fi-FI" sz="1000" dirty="0"/>
                        <a:t>Kun huomaan parannettavaa, teen asiasta ehdotuksen hallitukselle/ isännöitsijälle ja annan myös oman asiantuntemukseni käyttöön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000" dirty="0"/>
                        <a:t>Kun  teen huoneistossani korjauksia tai muutostöitä, teen niistä muutostyöilmoituksen ennen töiden aloittamista</a:t>
                      </a:r>
                    </a:p>
                    <a:p>
                      <a:pPr marL="171450" indent="-171450">
                        <a:buFont typeface="Arial" panose="020B0604020202020204" pitchFamily="34" charset="0"/>
                        <a:buChar char="•"/>
                      </a:pPr>
                      <a:r>
                        <a:rPr lang="fi-FI" sz="1000" dirty="0"/>
                        <a:t>Ilmoitan kodissani tai talon yhteisissä tiloissa huomaamistani vioista viipymättä huoltoon</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000" dirty="0"/>
                        <a:t>Hallitus varmistaa, että yhtiökokous pidetään niin, että mahdollisimman monella on mahdollisuus osallistua paikan päällä tai sähköisesti ja käyttää siten osakkaalle kuuluvaa puhe-, kysely- ja äänestysoikeuttaan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000" dirty="0"/>
                        <a:t>Hallitus ja isännöitsijä ovat tavoitettavissa xxx</a:t>
                      </a:r>
                    </a:p>
                    <a:p>
                      <a:pPr marL="171450" indent="-171450">
                        <a:buFont typeface="Arial" panose="020B0604020202020204" pitchFamily="34" charset="0"/>
                        <a:buChar char="•"/>
                      </a:pPr>
                      <a:r>
                        <a:rPr lang="fi-FI" sz="1000" dirty="0"/>
                        <a:t>Hallitus laatii vuosisuunnitelman, jossa kerrotaan talon keskeisten tehtävien ja viestinnän aikataulu</a:t>
                      </a:r>
                    </a:p>
                    <a:p>
                      <a:pPr marL="171450" indent="-171450">
                        <a:buFont typeface="Arial" panose="020B0604020202020204" pitchFamily="34" charset="0"/>
                        <a:buChar char="•"/>
                      </a:pPr>
                      <a:r>
                        <a:rPr lang="fi-FI" sz="1000" dirty="0"/>
                        <a:t>Hallitus tiedottaa talon asioista säännöllisesti sovituissa kanavissa, esim. tiedottein, ilmoitustauluilla tai somessa</a:t>
                      </a:r>
                    </a:p>
                    <a:p>
                      <a:pPr marL="171450" indent="-171450">
                        <a:buFont typeface="Arial" panose="020B0604020202020204" pitchFamily="34" charset="0"/>
                        <a:buChar char="•"/>
                      </a:pPr>
                      <a:r>
                        <a:rPr lang="fi-FI" sz="1000" dirty="0"/>
                        <a:t>Hallitus pyytää palautetta toiminnastaan ja huomioi sen toiminnassaan </a:t>
                      </a:r>
                    </a:p>
                    <a:p>
                      <a:pPr marL="171450" indent="-171450">
                        <a:buFont typeface="Arial" panose="020B0604020202020204" pitchFamily="34" charset="0"/>
                        <a:buChar char="•"/>
                      </a:pPr>
                      <a:r>
                        <a:rPr lang="fi-FI" sz="1000" dirty="0"/>
                        <a:t>Huolto korjaa pikkuviat ja kutsuu tarvittaessa alan ammattilaisen paikan päälle</a:t>
                      </a:r>
                    </a:p>
                  </a:txBody>
                  <a:tcPr/>
                </a:tc>
                <a:extLst>
                  <a:ext uri="{0D108BD9-81ED-4DB2-BD59-A6C34878D82A}">
                    <a16:rowId xmlns:a16="http://schemas.microsoft.com/office/drawing/2014/main" val="61239815"/>
                  </a:ext>
                </a:extLst>
              </a:tr>
              <a:tr h="770700">
                <a:tc>
                  <a:txBody>
                    <a:bodyPr/>
                    <a:lstStyle/>
                    <a:p>
                      <a:r>
                        <a:rPr lang="fi-FI" sz="1000" dirty="0"/>
                        <a:t>Taloudellinen</a:t>
                      </a:r>
                    </a:p>
                  </a:txBody>
                  <a:tcPr/>
                </a:tc>
                <a:tc>
                  <a:txBody>
                    <a:bodyPr/>
                    <a:lstStyle/>
                    <a:p>
                      <a:pPr marL="171450" indent="-171450">
                        <a:buFont typeface="Arial" panose="020B0604020202020204" pitchFamily="34" charset="0"/>
                        <a:buChar char="•"/>
                      </a:pPr>
                      <a:r>
                        <a:rPr lang="fi-FI" sz="1000" dirty="0"/>
                        <a:t>Maksan vastikkeet ja muut maksut talolle ajallaan </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000" dirty="0"/>
                        <a:t>Hallitus laatii pitkän tähtäimen suunnitelman, jotta isompiinkin korjauksiin, remontteihin ja uudistuksiin voidaan varautua ennalta ja maksurasitus voidaan kohdistaa useammalle vuodelle</a:t>
                      </a:r>
                    </a:p>
                    <a:p>
                      <a:pPr marL="171450" indent="-171450">
                        <a:buFont typeface="Arial" panose="020B0604020202020204" pitchFamily="34" charset="0"/>
                        <a:buChar char="•"/>
                      </a:pPr>
                      <a:r>
                        <a:rPr lang="fi-FI" sz="1000" dirty="0"/>
                        <a:t>Hallitus ja isännöitsijä pitävät huolta talon taloudesta niin, että budjetissa pysytään, maksuvalmius säilyy hyvänä ja että tilivarat ovat riittävät</a:t>
                      </a:r>
                    </a:p>
                  </a:txBody>
                  <a:tcPr/>
                </a:tc>
                <a:extLst>
                  <a:ext uri="{0D108BD9-81ED-4DB2-BD59-A6C34878D82A}">
                    <a16:rowId xmlns:a16="http://schemas.microsoft.com/office/drawing/2014/main" val="2517411543"/>
                  </a:ext>
                </a:extLst>
              </a:tr>
              <a:tr h="568246">
                <a:tc>
                  <a:txBody>
                    <a:bodyPr/>
                    <a:lstStyle/>
                    <a:p>
                      <a:r>
                        <a:rPr lang="fi-FI" sz="1000" dirty="0"/>
                        <a:t>Edullinen ja </a:t>
                      </a:r>
                      <a:r>
                        <a:rPr lang="fi-FI" sz="1000" dirty="0" err="1"/>
                        <a:t>energiate-hokas</a:t>
                      </a:r>
                      <a:endParaRPr lang="fi-FI" sz="1000" dirty="0"/>
                    </a:p>
                  </a:txBody>
                  <a:tcPr/>
                </a:tc>
                <a:tc>
                  <a:txBody>
                    <a:bodyPr/>
                    <a:lstStyle/>
                    <a:p>
                      <a:pPr marL="171450" indent="-171450">
                        <a:buFont typeface="Arial" panose="020B0604020202020204" pitchFamily="34" charset="0"/>
                        <a:buChar char="•"/>
                      </a:pPr>
                      <a:r>
                        <a:rPr lang="fi-FI" sz="1000" dirty="0"/>
                        <a:t>Kiinnitän huomiota omaan energiankulutukseeni ja tiedän, miten toimimalla säästän energiaa itse ja talon tasolla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000" dirty="0"/>
                        <a:t>Tiedän, mitä kuuluu omalle vastuulleni ja mitä talon vastuulle</a:t>
                      </a:r>
                    </a:p>
                    <a:p>
                      <a:pPr marL="171450" marR="0" lvl="0" indent="-171450" algn="l">
                        <a:lnSpc>
                          <a:spcPct val="100000"/>
                        </a:lnSpc>
                        <a:spcBef>
                          <a:spcPts val="0"/>
                        </a:spcBef>
                        <a:spcAft>
                          <a:spcPts val="0"/>
                        </a:spcAft>
                        <a:buClrTx/>
                        <a:buSzTx/>
                        <a:buFont typeface="Arial" panose="020B0604020202020204" pitchFamily="34" charset="0"/>
                        <a:buChar char="•"/>
                      </a:pPr>
                      <a:r>
                        <a:rPr lang="fi-FI" sz="1000" dirty="0"/>
                        <a:t>Pidän huolta kotini laitteista.</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000" dirty="0"/>
                        <a:t>Vuosikorjaukset tehdään suunnitelmallisesti ja ennakoiden</a:t>
                      </a:r>
                    </a:p>
                    <a:p>
                      <a:pPr marL="171450" indent="-171450">
                        <a:buFont typeface="Arial" panose="020B0604020202020204" pitchFamily="34" charset="0"/>
                        <a:buChar char="•"/>
                      </a:pPr>
                      <a:r>
                        <a:rPr lang="fi-FI" sz="1000" dirty="0"/>
                        <a:t>Hallitus seuraa kulutustietoja ja reagoi, mikäli huomaa niissä poikkeamia</a:t>
                      </a:r>
                    </a:p>
                    <a:p>
                      <a:pPr marL="171450" indent="-171450">
                        <a:buFont typeface="Arial" panose="020B0604020202020204" pitchFamily="34" charset="0"/>
                        <a:buChar char="•"/>
                      </a:pPr>
                      <a:r>
                        <a:rPr lang="fi-FI" sz="1000" dirty="0"/>
                        <a:t>Vauriot korjataan heti kun ne huomataan</a:t>
                      </a:r>
                    </a:p>
                  </a:txBody>
                  <a:tcPr/>
                </a:tc>
                <a:extLst>
                  <a:ext uri="{0D108BD9-81ED-4DB2-BD59-A6C34878D82A}">
                    <a16:rowId xmlns:a16="http://schemas.microsoft.com/office/drawing/2014/main" val="3604081036"/>
                  </a:ext>
                </a:extLst>
              </a:tr>
            </a:tbl>
          </a:graphicData>
        </a:graphic>
      </p:graphicFrame>
    </p:spTree>
    <p:extLst>
      <p:ext uri="{BB962C8B-B14F-4D97-AF65-F5344CB8AC3E}">
        <p14:creationId xmlns:p14="http://schemas.microsoft.com/office/powerpoint/2010/main" val="998389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21441B2D-5A59-4474-88B1-10EB0345789B}"/>
              </a:ext>
            </a:extLst>
          </p:cNvPr>
          <p:cNvSpPr>
            <a:spLocks noGrp="1"/>
          </p:cNvSpPr>
          <p:nvPr>
            <p:ph type="title"/>
          </p:nvPr>
        </p:nvSpPr>
        <p:spPr>
          <a:xfrm>
            <a:off x="1005162" y="204318"/>
            <a:ext cx="9410362" cy="978829"/>
          </a:xfrm>
        </p:spPr>
        <p:txBody>
          <a:bodyPr/>
          <a:lstStyle/>
          <a:p>
            <a:r>
              <a:rPr lang="fi-FI" dirty="0"/>
              <a:t>As Oy X:n strategia</a:t>
            </a:r>
          </a:p>
        </p:txBody>
      </p:sp>
      <p:graphicFrame>
        <p:nvGraphicFramePr>
          <p:cNvPr id="10" name="Taulukko 10">
            <a:extLst>
              <a:ext uri="{FF2B5EF4-FFF2-40B4-BE49-F238E27FC236}">
                <a16:creationId xmlns:a16="http://schemas.microsoft.com/office/drawing/2014/main" id="{14F31288-12AE-4E09-B613-F6D05202AA59}"/>
              </a:ext>
            </a:extLst>
          </p:cNvPr>
          <p:cNvGraphicFramePr>
            <a:graphicFrameLocks noGrp="1"/>
          </p:cNvGraphicFramePr>
          <p:nvPr>
            <p:ph idx="1"/>
            <p:extLst>
              <p:ext uri="{D42A27DB-BD31-4B8C-83A1-F6EECF244321}">
                <p14:modId xmlns:p14="http://schemas.microsoft.com/office/powerpoint/2010/main" val="2803525337"/>
              </p:ext>
            </p:extLst>
          </p:nvPr>
        </p:nvGraphicFramePr>
        <p:xfrm>
          <a:off x="74023" y="1183147"/>
          <a:ext cx="12043952" cy="3705965"/>
        </p:xfrm>
        <a:graphic>
          <a:graphicData uri="http://schemas.openxmlformats.org/drawingml/2006/table">
            <a:tbl>
              <a:tblPr firstRow="1" bandRow="1">
                <a:tableStyleId>{5C22544A-7EE6-4342-B048-85BDC9FD1C3A}</a:tableStyleId>
              </a:tblPr>
              <a:tblGrid>
                <a:gridCol w="982638">
                  <a:extLst>
                    <a:ext uri="{9D8B030D-6E8A-4147-A177-3AD203B41FA5}">
                      <a16:colId xmlns:a16="http://schemas.microsoft.com/office/drawing/2014/main" val="1982786140"/>
                    </a:ext>
                  </a:extLst>
                </a:gridCol>
                <a:gridCol w="5304447">
                  <a:extLst>
                    <a:ext uri="{9D8B030D-6E8A-4147-A177-3AD203B41FA5}">
                      <a16:colId xmlns:a16="http://schemas.microsoft.com/office/drawing/2014/main" val="3560650928"/>
                    </a:ext>
                  </a:extLst>
                </a:gridCol>
                <a:gridCol w="5756867">
                  <a:extLst>
                    <a:ext uri="{9D8B030D-6E8A-4147-A177-3AD203B41FA5}">
                      <a16:colId xmlns:a16="http://schemas.microsoft.com/office/drawing/2014/main" val="2887399260"/>
                    </a:ext>
                  </a:extLst>
                </a:gridCol>
              </a:tblGrid>
              <a:tr h="215239">
                <a:tc>
                  <a:txBody>
                    <a:bodyPr/>
                    <a:lstStyle/>
                    <a:p>
                      <a:r>
                        <a:rPr lang="fi-FI" sz="1000" dirty="0"/>
                        <a:t>Mitä tavoitellaan?</a:t>
                      </a:r>
                    </a:p>
                  </a:txBody>
                  <a:tcPr/>
                </a:tc>
                <a:tc gridSpan="2">
                  <a:txBody>
                    <a:bodyPr/>
                    <a:lstStyle/>
                    <a:p>
                      <a:pPr algn="ctr"/>
                      <a:r>
                        <a:rPr lang="fi-FI" sz="1000" dirty="0"/>
                        <a:t>Miten siihen päästään?</a:t>
                      </a:r>
                    </a:p>
                  </a:txBody>
                  <a:tcPr/>
                </a:tc>
                <a:tc hMerge="1">
                  <a:txBody>
                    <a:bodyPr/>
                    <a:lstStyle/>
                    <a:p>
                      <a:endParaRPr lang="fi-FI" dirty="0"/>
                    </a:p>
                  </a:txBody>
                  <a:tcPr/>
                </a:tc>
                <a:extLst>
                  <a:ext uri="{0D108BD9-81ED-4DB2-BD59-A6C34878D82A}">
                    <a16:rowId xmlns:a16="http://schemas.microsoft.com/office/drawing/2014/main" val="594058674"/>
                  </a:ext>
                </a:extLst>
              </a:tr>
              <a:tr h="233745">
                <a:tc>
                  <a:txBody>
                    <a:bodyPr/>
                    <a:lstStyle/>
                    <a:p>
                      <a:endParaRPr lang="fi-FI" sz="1000" dirty="0"/>
                    </a:p>
                  </a:txBody>
                  <a:tcPr/>
                </a:tc>
                <a:tc>
                  <a:txBody>
                    <a:bodyPr/>
                    <a:lstStyle/>
                    <a:p>
                      <a:pPr algn="ctr"/>
                      <a:r>
                        <a:rPr lang="fi-FI" sz="1000" dirty="0"/>
                        <a:t>Minä = jokainen asukas</a:t>
                      </a:r>
                    </a:p>
                  </a:txBody>
                  <a:tcPr/>
                </a:tc>
                <a:tc>
                  <a:txBody>
                    <a:bodyPr/>
                    <a:lstStyle/>
                    <a:p>
                      <a:pPr algn="ctr"/>
                      <a:r>
                        <a:rPr lang="fi-FI" sz="1000" dirty="0"/>
                        <a:t>Taloyhtiö</a:t>
                      </a:r>
                    </a:p>
                  </a:txBody>
                  <a:tcPr/>
                </a:tc>
                <a:extLst>
                  <a:ext uri="{0D108BD9-81ED-4DB2-BD59-A6C34878D82A}">
                    <a16:rowId xmlns:a16="http://schemas.microsoft.com/office/drawing/2014/main" val="213801006"/>
                  </a:ext>
                </a:extLst>
              </a:tr>
              <a:tr h="788594">
                <a:tc>
                  <a:txBody>
                    <a:bodyPr/>
                    <a:lstStyle/>
                    <a:p>
                      <a:r>
                        <a:rPr lang="fi-FI" sz="1000" dirty="0"/>
                        <a:t>?</a:t>
                      </a:r>
                    </a:p>
                  </a:txBody>
                  <a:tcPr/>
                </a:tc>
                <a:tc>
                  <a:txBody>
                    <a:bodyPr/>
                    <a:lstStyle/>
                    <a:p>
                      <a:pPr marL="171450" indent="-171450">
                        <a:buFont typeface="Arial" panose="020B0604020202020204" pitchFamily="34" charset="0"/>
                        <a:buChar char="•"/>
                      </a:pPr>
                      <a:r>
                        <a:rPr lang="fi-FI" sz="1000" dirty="0" err="1"/>
                        <a:t>xxxxx</a:t>
                      </a:r>
                      <a:endParaRPr lang="fi-FI" sz="1000" dirty="0"/>
                    </a:p>
                  </a:txBody>
                  <a:tcPr/>
                </a:tc>
                <a:tc>
                  <a:txBody>
                    <a:bodyPr/>
                    <a:lstStyle/>
                    <a:p>
                      <a:pPr marL="171450" indent="-171450">
                        <a:buFont typeface="Arial" panose="020B0604020202020204" pitchFamily="34" charset="0"/>
                        <a:buChar char="•"/>
                      </a:pPr>
                      <a:r>
                        <a:rPr lang="fi-FI" sz="1000" dirty="0" err="1"/>
                        <a:t>xxxxxx</a:t>
                      </a:r>
                      <a:endParaRPr lang="fi-FI" sz="1000" dirty="0"/>
                    </a:p>
                  </a:txBody>
                  <a:tcPr/>
                </a:tc>
                <a:extLst>
                  <a:ext uri="{0D108BD9-81ED-4DB2-BD59-A6C34878D82A}">
                    <a16:rowId xmlns:a16="http://schemas.microsoft.com/office/drawing/2014/main" val="1471751547"/>
                  </a:ext>
                </a:extLst>
              </a:tr>
              <a:tr h="938345">
                <a:tc>
                  <a:txBody>
                    <a:bodyPr/>
                    <a:lstStyle/>
                    <a:p>
                      <a:r>
                        <a:rPr lang="fi-FI" sz="1000" dirty="0"/>
                        <a:t>?</a:t>
                      </a:r>
                    </a:p>
                  </a:txBody>
                  <a:tcPr/>
                </a:tc>
                <a:tc>
                  <a:txBody>
                    <a:bodyPr/>
                    <a:lstStyle/>
                    <a:p>
                      <a:pPr marL="171450" indent="-171450">
                        <a:buFont typeface="Arial" panose="020B0604020202020204" pitchFamily="34" charset="0"/>
                        <a:buChar char="•"/>
                      </a:pPr>
                      <a:r>
                        <a:rPr lang="fi-FI" sz="1000" dirty="0" err="1"/>
                        <a:t>xxxxxx</a:t>
                      </a:r>
                      <a:endParaRPr lang="fi-FI" sz="1000"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000" dirty="0" err="1"/>
                        <a:t>xxxxxxx</a:t>
                      </a:r>
                      <a:endParaRPr lang="fi-FI" sz="1000" dirty="0"/>
                    </a:p>
                  </a:txBody>
                  <a:tcPr/>
                </a:tc>
                <a:extLst>
                  <a:ext uri="{0D108BD9-81ED-4DB2-BD59-A6C34878D82A}">
                    <a16:rowId xmlns:a16="http://schemas.microsoft.com/office/drawing/2014/main" val="61239815"/>
                  </a:ext>
                </a:extLst>
              </a:tr>
              <a:tr h="770700">
                <a:tc>
                  <a:txBody>
                    <a:bodyPr/>
                    <a:lstStyle/>
                    <a:p>
                      <a:r>
                        <a:rPr lang="fi-FI" sz="1000" dirty="0"/>
                        <a:t>?</a:t>
                      </a:r>
                    </a:p>
                  </a:txBody>
                  <a:tcPr/>
                </a:tc>
                <a:tc>
                  <a:txBody>
                    <a:bodyPr/>
                    <a:lstStyle/>
                    <a:p>
                      <a:pPr marL="171450" indent="-171450">
                        <a:buFont typeface="Arial" panose="020B0604020202020204" pitchFamily="34" charset="0"/>
                        <a:buChar char="•"/>
                      </a:pPr>
                      <a:r>
                        <a:rPr lang="fi-FI" sz="1000" dirty="0"/>
                        <a:t>xxxx</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000" dirty="0" err="1"/>
                        <a:t>xxxxxx</a:t>
                      </a:r>
                      <a:endParaRPr lang="fi-FI" sz="1000" dirty="0"/>
                    </a:p>
                  </a:txBody>
                  <a:tcPr/>
                </a:tc>
                <a:extLst>
                  <a:ext uri="{0D108BD9-81ED-4DB2-BD59-A6C34878D82A}">
                    <a16:rowId xmlns:a16="http://schemas.microsoft.com/office/drawing/2014/main" val="2517411543"/>
                  </a:ext>
                </a:extLst>
              </a:tr>
              <a:tr h="568246">
                <a:tc>
                  <a:txBody>
                    <a:bodyPr/>
                    <a:lstStyle/>
                    <a:p>
                      <a:r>
                        <a:rPr lang="fi-FI" sz="1000" dirty="0"/>
                        <a:t>?</a:t>
                      </a:r>
                    </a:p>
                  </a:txBody>
                  <a:tcPr/>
                </a:tc>
                <a:tc>
                  <a:txBody>
                    <a:bodyPr/>
                    <a:lstStyle/>
                    <a:p>
                      <a:pPr marL="171450" indent="-171450">
                        <a:buFont typeface="Arial" panose="020B0604020202020204" pitchFamily="34" charset="0"/>
                        <a:buChar char="•"/>
                      </a:pPr>
                      <a:r>
                        <a:rPr lang="fi-FI" sz="1000" dirty="0"/>
                        <a:t>xxxx</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000" dirty="0" err="1"/>
                        <a:t>xxxxxxx</a:t>
                      </a:r>
                      <a:endParaRPr lang="fi-FI" sz="1000" dirty="0"/>
                    </a:p>
                  </a:txBody>
                  <a:tcPr/>
                </a:tc>
                <a:extLst>
                  <a:ext uri="{0D108BD9-81ED-4DB2-BD59-A6C34878D82A}">
                    <a16:rowId xmlns:a16="http://schemas.microsoft.com/office/drawing/2014/main" val="3604081036"/>
                  </a:ext>
                </a:extLst>
              </a:tr>
            </a:tbl>
          </a:graphicData>
        </a:graphic>
      </p:graphicFrame>
    </p:spTree>
    <p:extLst>
      <p:ext uri="{BB962C8B-B14F-4D97-AF65-F5344CB8AC3E}">
        <p14:creationId xmlns:p14="http://schemas.microsoft.com/office/powerpoint/2010/main" val="2832909668"/>
      </p:ext>
    </p:extLst>
  </p:cSld>
  <p:clrMapOvr>
    <a:masterClrMapping/>
  </p:clrMapOvr>
</p:sld>
</file>

<file path=ppt/theme/theme1.xml><?xml version="1.0" encoding="utf-8"?>
<a:theme xmlns:a="http://schemas.openxmlformats.org/drawingml/2006/main" name="Office-teema">
  <a:themeElements>
    <a:clrScheme name="Mukautettu 6">
      <a:dk1>
        <a:srgbClr val="1C1C1C"/>
      </a:dk1>
      <a:lt1>
        <a:sysClr val="window" lastClr="FFFFFF"/>
      </a:lt1>
      <a:dk2>
        <a:srgbClr val="323232"/>
      </a:dk2>
      <a:lt2>
        <a:srgbClr val="FFFFFF"/>
      </a:lt2>
      <a:accent1>
        <a:srgbClr val="008782"/>
      </a:accent1>
      <a:accent2>
        <a:srgbClr val="00AAA3"/>
      </a:accent2>
      <a:accent3>
        <a:srgbClr val="64C3CD"/>
      </a:accent3>
      <a:accent4>
        <a:srgbClr val="007A33"/>
      </a:accent4>
      <a:accent5>
        <a:srgbClr val="D8318A"/>
      </a:accent5>
      <a:accent6>
        <a:srgbClr val="006AA7"/>
      </a:accent6>
      <a:hlink>
        <a:srgbClr val="006AA7"/>
      </a:hlink>
      <a:folHlink>
        <a:srgbClr val="323232"/>
      </a:folHlink>
    </a:clrScheme>
    <a:fontScheme name="Mukautettu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lmastoinfo-PPT-2020" id="{50B11E3B-63BE-4CAB-B203-19F573BFC97E}" vid="{6B0D4069-9A51-48B6-9A9E-74BF07C7827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SharedContentType xmlns="Microsoft.SharePoint.Taxonomy.ContentTypeSync" SourceId="bf2f417d-3ba6-4fda-8fd6-81fbccefeaba" ContentTypeId="0x010100AF08220E379563439D5D964D062741A002" PreviousValue="false"/>
</file>

<file path=customXml/item4.xml><?xml version="1.0" encoding="utf-8"?>
<ct:contentTypeSchema xmlns:ct="http://schemas.microsoft.com/office/2006/metadata/contentType" xmlns:ma="http://schemas.microsoft.com/office/2006/metadata/properties/metaAttributes" ct:_="" ma:_="" ma:contentTypeName="Tyhjä asiakirja" ma:contentTypeID="0x010100AF08220E379563439D5D964D062741A00200338F9034972C3A4E9ED768FA6DAA2E74" ma:contentTypeVersion="12" ma:contentTypeDescription="" ma:contentTypeScope="" ma:versionID="5c277a422cf750ec650ffb81825faf86">
  <xsd:schema xmlns:xsd="http://www.w3.org/2001/XMLSchema" xmlns:xs="http://www.w3.org/2001/XMLSchema" xmlns:p="http://schemas.microsoft.com/office/2006/metadata/properties" targetNamespace="http://schemas.microsoft.com/office/2006/metadata/properties" ma:root="true" ma:fieldsID="b34f15b030d40ffca33e4aeb8eb001f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3781D3-4BEB-4C97-9296-FA71A4FEDB4F}">
  <ds:schemaRefs>
    <ds:schemaRef ds:uri="http://schemas.microsoft.com/sharepoint/v3/contenttype/forms"/>
  </ds:schemaRefs>
</ds:datastoreItem>
</file>

<file path=customXml/itemProps2.xml><?xml version="1.0" encoding="utf-8"?>
<ds:datastoreItem xmlns:ds="http://schemas.openxmlformats.org/officeDocument/2006/customXml" ds:itemID="{C791D66B-9996-4976-8588-5D6731B149B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5A7FFBE-590D-432E-A823-1F9DEDFBD933}">
  <ds:schemaRefs>
    <ds:schemaRef ds:uri="Microsoft.SharePoint.Taxonomy.ContentTypeSync"/>
  </ds:schemaRefs>
</ds:datastoreItem>
</file>

<file path=customXml/itemProps4.xml><?xml version="1.0" encoding="utf-8"?>
<ds:datastoreItem xmlns:ds="http://schemas.openxmlformats.org/officeDocument/2006/customXml" ds:itemID="{78380C02-7F2D-4316-96FB-C3C9887A12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Ilmastoinfo_mallipohja</Template>
  <TotalTime>18</TotalTime>
  <Words>530</Words>
  <Application>Microsoft Office PowerPoint</Application>
  <PresentationFormat>Widescreen</PresentationFormat>
  <Paragraphs>61</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Office-teema</vt:lpstr>
      <vt:lpstr>Malli taloyhtiön strategiasta eli toimintasuunnitelmasta</vt:lpstr>
      <vt:lpstr>As Oy esimerkkitaloyhtiön strategia (malli)</vt:lpstr>
      <vt:lpstr>As Oy X:n strategia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Malli taloyhtiön strategiasta eli tahtotilasta</dc:title>
  <dc:creator>Honkanen Auli</dc:creator>
  <cp:lastModifiedBy>Honkanen Auli</cp:lastModifiedBy>
  <cp:revision>55</cp:revision>
  <dcterms:created xsi:type="dcterms:W3CDTF">2022-05-17T11:51:28Z</dcterms:created>
  <dcterms:modified xsi:type="dcterms:W3CDTF">2022-06-03T06:32:55Z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0x010100AF08220E379563439D5D964D062741A00200338F9034972C3A4E9ED768FA6DAA2E74</vt:lpwstr>
  </property>
</Properties>
</file>